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86" r:id="rId3"/>
    <p:sldId id="293" r:id="rId4"/>
    <p:sldId id="287" r:id="rId5"/>
    <p:sldId id="289" r:id="rId6"/>
    <p:sldId id="272" r:id="rId7"/>
    <p:sldId id="294" r:id="rId8"/>
    <p:sldId id="296" r:id="rId9"/>
    <p:sldId id="297" r:id="rId10"/>
    <p:sldId id="295" r:id="rId11"/>
    <p:sldId id="290" r:id="rId12"/>
    <p:sldId id="292" r:id="rId13"/>
    <p:sldId id="298" r:id="rId14"/>
    <p:sldId id="277" r:id="rId15"/>
  </p:sldIdLst>
  <p:sldSz cx="9144000" cy="5143500" type="screen16x9"/>
  <p:notesSz cx="6858000" cy="9144000"/>
  <p:embeddedFontLst>
    <p:embeddedFont>
      <p:font typeface="Congenial" panose="02000503040000020004" pitchFamily="2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1pPr>
    <a:lvl2pPr marL="171448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2pPr>
    <a:lvl3pPr marL="342896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3pPr>
    <a:lvl4pPr marL="514344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4pPr>
    <a:lvl5pPr marL="685792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5pPr>
    <a:lvl6pPr marL="857240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6pPr>
    <a:lvl7pPr marL="1028688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7pPr>
    <a:lvl8pPr marL="1200136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8pPr>
    <a:lvl9pPr marL="1371584" algn="l" defTabSz="342896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0" userDrawn="1">
          <p15:clr>
            <a:srgbClr val="A4A3A4"/>
          </p15:clr>
        </p15:guide>
        <p15:guide id="2" pos="1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F19354"/>
    <a:srgbClr val="E56C0A"/>
    <a:srgbClr val="05A358"/>
    <a:srgbClr val="53BDB9"/>
    <a:srgbClr val="118C6B"/>
    <a:srgbClr val="1B3B7A"/>
    <a:srgbClr val="152C58"/>
    <a:srgbClr val="96C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94" autoAdjust="0"/>
  </p:normalViewPr>
  <p:slideViewPr>
    <p:cSldViewPr>
      <p:cViewPr>
        <p:scale>
          <a:sx n="70" d="100"/>
          <a:sy n="70" d="100"/>
        </p:scale>
        <p:origin x="1204" y="72"/>
      </p:cViewPr>
      <p:guideLst>
        <p:guide orient="horz" pos="810"/>
        <p:guide pos="1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647C9-2D50-446B-92F3-36FEA7AC4F4D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4A414-6590-42C7-857F-EA6FEC3DCC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92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4A414-6590-42C7-857F-EA6FEC3DCC8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23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4A414-6590-42C7-857F-EA6FEC3DCC8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11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798910"/>
            <a:ext cx="2914650" cy="551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1" y="1457325"/>
            <a:ext cx="2400300" cy="6572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86026" y="102990"/>
            <a:ext cx="771525" cy="21943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102990"/>
            <a:ext cx="2257425" cy="21943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67" y="1652587"/>
            <a:ext cx="2914650" cy="510779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867" y="1090017"/>
            <a:ext cx="2914650" cy="562571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6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37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40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73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342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81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279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747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1" y="600075"/>
            <a:ext cx="1514475" cy="1697237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3075" y="600075"/>
            <a:ext cx="1514475" cy="1697237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1" y="575667"/>
            <a:ext cx="1515070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68" indent="0">
              <a:buNone/>
              <a:defRPr sz="750" b="1"/>
            </a:lvl2pPr>
            <a:lvl3pPr marL="342937" indent="0">
              <a:buNone/>
              <a:defRPr sz="675" b="1"/>
            </a:lvl3pPr>
            <a:lvl4pPr marL="514405" indent="0">
              <a:buNone/>
              <a:defRPr sz="600" b="1"/>
            </a:lvl4pPr>
            <a:lvl5pPr marL="685873" indent="0">
              <a:buNone/>
              <a:defRPr sz="600" b="1"/>
            </a:lvl5pPr>
            <a:lvl6pPr marL="857342" indent="0">
              <a:buNone/>
              <a:defRPr sz="600" b="1"/>
            </a:lvl6pPr>
            <a:lvl7pPr marL="1028810" indent="0">
              <a:buNone/>
              <a:defRPr sz="600" b="1"/>
            </a:lvl7pPr>
            <a:lvl8pPr marL="1200279" indent="0">
              <a:buNone/>
              <a:defRPr sz="600" b="1"/>
            </a:lvl8pPr>
            <a:lvl9pPr marL="1371747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1" y="815578"/>
            <a:ext cx="1515070" cy="1481733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1886" y="575667"/>
            <a:ext cx="1515666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68" indent="0">
              <a:buNone/>
              <a:defRPr sz="750" b="1"/>
            </a:lvl2pPr>
            <a:lvl3pPr marL="342937" indent="0">
              <a:buNone/>
              <a:defRPr sz="675" b="1"/>
            </a:lvl3pPr>
            <a:lvl4pPr marL="514405" indent="0">
              <a:buNone/>
              <a:defRPr sz="600" b="1"/>
            </a:lvl4pPr>
            <a:lvl5pPr marL="685873" indent="0">
              <a:buNone/>
              <a:defRPr sz="600" b="1"/>
            </a:lvl5pPr>
            <a:lvl6pPr marL="857342" indent="0">
              <a:buNone/>
              <a:defRPr sz="600" b="1"/>
            </a:lvl6pPr>
            <a:lvl7pPr marL="1028810" indent="0">
              <a:buNone/>
              <a:defRPr sz="600" b="1"/>
            </a:lvl7pPr>
            <a:lvl8pPr marL="1200279" indent="0">
              <a:buNone/>
              <a:defRPr sz="600" b="1"/>
            </a:lvl8pPr>
            <a:lvl9pPr marL="1371747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1886" y="815578"/>
            <a:ext cx="1515666" cy="1481733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1" y="102394"/>
            <a:ext cx="1128117" cy="435769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644" y="102394"/>
            <a:ext cx="1916906" cy="2194918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1" y="538163"/>
            <a:ext cx="1128117" cy="1759149"/>
          </a:xfrm>
        </p:spPr>
        <p:txBody>
          <a:bodyPr/>
          <a:lstStyle>
            <a:lvl1pPr marL="0" indent="0">
              <a:buNone/>
              <a:defRPr sz="525"/>
            </a:lvl1pPr>
            <a:lvl2pPr marL="171468" indent="0">
              <a:buNone/>
              <a:defRPr sz="450"/>
            </a:lvl2pPr>
            <a:lvl3pPr marL="342937" indent="0">
              <a:buNone/>
              <a:defRPr sz="375"/>
            </a:lvl3pPr>
            <a:lvl4pPr marL="514405" indent="0">
              <a:buNone/>
              <a:defRPr sz="338"/>
            </a:lvl4pPr>
            <a:lvl5pPr marL="685873" indent="0">
              <a:buNone/>
              <a:defRPr sz="338"/>
            </a:lvl5pPr>
            <a:lvl6pPr marL="857342" indent="0">
              <a:buNone/>
              <a:defRPr sz="338"/>
            </a:lvl6pPr>
            <a:lvl7pPr marL="1028810" indent="0">
              <a:buNone/>
              <a:defRPr sz="338"/>
            </a:lvl7pPr>
            <a:lvl8pPr marL="1200279" indent="0">
              <a:buNone/>
              <a:defRPr sz="338"/>
            </a:lvl8pPr>
            <a:lvl9pPr marL="1371747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08" y="1800225"/>
            <a:ext cx="2057400" cy="212527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2108" y="229791"/>
            <a:ext cx="2057400" cy="1543050"/>
          </a:xfrm>
        </p:spPr>
        <p:txBody>
          <a:bodyPr/>
          <a:lstStyle>
            <a:lvl1pPr marL="0" indent="0">
              <a:buNone/>
              <a:defRPr sz="1200"/>
            </a:lvl1pPr>
            <a:lvl2pPr marL="171468" indent="0">
              <a:buNone/>
              <a:defRPr sz="1050"/>
            </a:lvl2pPr>
            <a:lvl3pPr marL="342937" indent="0">
              <a:buNone/>
              <a:defRPr sz="900"/>
            </a:lvl3pPr>
            <a:lvl4pPr marL="514405" indent="0">
              <a:buNone/>
              <a:defRPr sz="750"/>
            </a:lvl4pPr>
            <a:lvl5pPr marL="685873" indent="0">
              <a:buNone/>
              <a:defRPr sz="750"/>
            </a:lvl5pPr>
            <a:lvl6pPr marL="857342" indent="0">
              <a:buNone/>
              <a:defRPr sz="750"/>
            </a:lvl6pPr>
            <a:lvl7pPr marL="1028810" indent="0">
              <a:buNone/>
              <a:defRPr sz="750"/>
            </a:lvl7pPr>
            <a:lvl8pPr marL="1200279" indent="0">
              <a:buNone/>
              <a:defRPr sz="750"/>
            </a:lvl8pPr>
            <a:lvl9pPr marL="1371747" indent="0">
              <a:buNone/>
              <a:defRPr sz="7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08" y="2012752"/>
            <a:ext cx="2057400" cy="301823"/>
          </a:xfrm>
        </p:spPr>
        <p:txBody>
          <a:bodyPr/>
          <a:lstStyle>
            <a:lvl1pPr marL="0" indent="0">
              <a:buNone/>
              <a:defRPr sz="525"/>
            </a:lvl1pPr>
            <a:lvl2pPr marL="171468" indent="0">
              <a:buNone/>
              <a:defRPr sz="450"/>
            </a:lvl2pPr>
            <a:lvl3pPr marL="342937" indent="0">
              <a:buNone/>
              <a:defRPr sz="375"/>
            </a:lvl3pPr>
            <a:lvl4pPr marL="514405" indent="0">
              <a:buNone/>
              <a:defRPr sz="338"/>
            </a:lvl4pPr>
            <a:lvl5pPr marL="685873" indent="0">
              <a:buNone/>
              <a:defRPr sz="338"/>
            </a:lvl5pPr>
            <a:lvl6pPr marL="857342" indent="0">
              <a:buNone/>
              <a:defRPr sz="338"/>
            </a:lvl6pPr>
            <a:lvl7pPr marL="1028810" indent="0">
              <a:buNone/>
              <a:defRPr sz="338"/>
            </a:lvl7pPr>
            <a:lvl8pPr marL="1200279" indent="0">
              <a:buNone/>
              <a:defRPr sz="338"/>
            </a:lvl8pPr>
            <a:lvl9pPr marL="1371747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1" y="102989"/>
            <a:ext cx="30861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1" y="600075"/>
            <a:ext cx="3086100" cy="169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51" y="2383632"/>
            <a:ext cx="80010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1575" y="2383632"/>
            <a:ext cx="108585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57451" y="2383632"/>
            <a:ext cx="80010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37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601" indent="-128601" algn="l" defTabSz="34293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637" indent="-107168" algn="l" defTabSz="342937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671" indent="-85734" algn="l" defTabSz="342937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139" indent="-85734" algn="l" defTabSz="342937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608" indent="-85734" algn="l" defTabSz="342937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3076" indent="-85734" algn="l" defTabSz="342937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544" indent="-85734" algn="l" defTabSz="342937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6013" indent="-85734" algn="l" defTabSz="342937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481" indent="-85734" algn="l" defTabSz="342937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68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37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405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73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342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810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279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747" algn="l" defTabSz="342937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63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openxmlformats.org/officeDocument/2006/relationships/image" Target="../media/image60.png"/><Relationship Id="rId4" Type="http://schemas.openxmlformats.org/officeDocument/2006/relationships/image" Target="../media/image18.sv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6.png"/><Relationship Id="rId3" Type="http://schemas.openxmlformats.org/officeDocument/2006/relationships/image" Target="../media/image25.png"/><Relationship Id="rId7" Type="http://schemas.openxmlformats.org/officeDocument/2006/relationships/image" Target="../media/image20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4.png"/><Relationship Id="rId5" Type="http://schemas.openxmlformats.org/officeDocument/2006/relationships/image" Target="../media/image18.sv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68.png"/><Relationship Id="rId4" Type="http://schemas.openxmlformats.org/officeDocument/2006/relationships/image" Target="../media/image18.sv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1.jpeg"/><Relationship Id="rId3" Type="http://schemas.openxmlformats.org/officeDocument/2006/relationships/hyperlink" Target="https://massa.ind.br/conheca-os-tipos-de-trilhos/" TargetMode="External"/><Relationship Id="rId7" Type="http://schemas.openxmlformats.org/officeDocument/2006/relationships/image" Target="../media/image8.svg"/><Relationship Id="rId12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hyperlink" Target="https://www.pexels.com/photo/app-image-linkedin-logo-2060507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0.sv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2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17.png"/><Relationship Id="rId21" Type="http://schemas.openxmlformats.org/officeDocument/2006/relationships/image" Target="../media/image50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25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19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hyperlink" Target="https://leituraecontexto.blogspot.com/2012/09/certificacao-e-recertificacao-iso.html" TargetMode="External"/><Relationship Id="rId4" Type="http://schemas.openxmlformats.org/officeDocument/2006/relationships/image" Target="../media/image18.svg"/><Relationship Id="rId9" Type="http://schemas.openxmlformats.org/officeDocument/2006/relationships/image" Target="../media/image5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12614" y="1612595"/>
            <a:ext cx="6421909" cy="6421909"/>
          </a:xfrm>
          <a:custGeom>
            <a:avLst/>
            <a:gdLst/>
            <a:ahLst/>
            <a:cxnLst/>
            <a:rect l="l" t="t" r="r" b="b"/>
            <a:pathLst>
              <a:path w="17125090" h="17125090">
                <a:moveTo>
                  <a:pt x="0" y="0"/>
                </a:moveTo>
                <a:lnTo>
                  <a:pt x="17125090" y="0"/>
                </a:lnTo>
                <a:lnTo>
                  <a:pt x="17125090" y="17125090"/>
                </a:lnTo>
                <a:lnTo>
                  <a:pt x="0" y="17125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3" name="Freeform 3"/>
          <p:cNvSpPr/>
          <p:nvPr/>
        </p:nvSpPr>
        <p:spPr>
          <a:xfrm>
            <a:off x="176420" y="3086100"/>
            <a:ext cx="675861" cy="2057400"/>
          </a:xfrm>
          <a:custGeom>
            <a:avLst/>
            <a:gdLst/>
            <a:ahLst/>
            <a:cxnLst/>
            <a:rect l="l" t="t" r="r" b="b"/>
            <a:pathLst>
              <a:path w="1802296" h="5486400">
                <a:moveTo>
                  <a:pt x="0" y="0"/>
                </a:moveTo>
                <a:lnTo>
                  <a:pt x="1802296" y="0"/>
                </a:lnTo>
                <a:lnTo>
                  <a:pt x="180229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4" name="Freeform 4"/>
          <p:cNvSpPr/>
          <p:nvPr/>
        </p:nvSpPr>
        <p:spPr>
          <a:xfrm rot="5400000">
            <a:off x="842606" y="3954825"/>
            <a:ext cx="319950" cy="2057400"/>
          </a:xfrm>
          <a:custGeom>
            <a:avLst/>
            <a:gdLst/>
            <a:ahLst/>
            <a:cxnLst/>
            <a:rect l="l" t="t" r="r" b="b"/>
            <a:pathLst>
              <a:path w="853200" h="5486400">
                <a:moveTo>
                  <a:pt x="0" y="0"/>
                </a:moveTo>
                <a:lnTo>
                  <a:pt x="853200" y="0"/>
                </a:lnTo>
                <a:lnTo>
                  <a:pt x="8532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5" name="Freeform 5"/>
          <p:cNvSpPr/>
          <p:nvPr/>
        </p:nvSpPr>
        <p:spPr>
          <a:xfrm>
            <a:off x="-821209" y="-8330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6" name="Freeform 6"/>
          <p:cNvSpPr/>
          <p:nvPr/>
        </p:nvSpPr>
        <p:spPr>
          <a:xfrm rot="16200000" flipH="1">
            <a:off x="5162550" y="-1028700"/>
            <a:ext cx="1028700" cy="2057400"/>
          </a:xfrm>
          <a:custGeom>
            <a:avLst/>
            <a:gdLst/>
            <a:ahLst/>
            <a:cxnLst/>
            <a:rect l="l" t="t" r="r" b="b"/>
            <a:pathLst>
              <a:path w="2743200" h="5486400">
                <a:moveTo>
                  <a:pt x="2743200" y="0"/>
                </a:moveTo>
                <a:lnTo>
                  <a:pt x="0" y="0"/>
                </a:lnTo>
                <a:lnTo>
                  <a:pt x="0" y="5486400"/>
                </a:lnTo>
                <a:lnTo>
                  <a:pt x="2743200" y="54864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25" name="Freeform 25"/>
          <p:cNvSpPr/>
          <p:nvPr/>
        </p:nvSpPr>
        <p:spPr>
          <a:xfrm>
            <a:off x="5791200" y="3724318"/>
            <a:ext cx="3384076" cy="1438232"/>
          </a:xfrm>
          <a:custGeom>
            <a:avLst/>
            <a:gdLst/>
            <a:ahLst/>
            <a:cxnLst/>
            <a:rect l="l" t="t" r="r" b="b"/>
            <a:pathLst>
              <a:path w="12032271" h="5113715">
                <a:moveTo>
                  <a:pt x="0" y="0"/>
                </a:moveTo>
                <a:lnTo>
                  <a:pt x="12032271" y="0"/>
                </a:lnTo>
                <a:lnTo>
                  <a:pt x="12032271" y="5113715"/>
                </a:lnTo>
                <a:lnTo>
                  <a:pt x="0" y="5113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39" name="Freeform 39"/>
          <p:cNvSpPr/>
          <p:nvPr/>
        </p:nvSpPr>
        <p:spPr>
          <a:xfrm>
            <a:off x="514351" y="557784"/>
            <a:ext cx="567980" cy="698597"/>
          </a:xfrm>
          <a:custGeom>
            <a:avLst/>
            <a:gdLst/>
            <a:ahLst/>
            <a:cxnLst/>
            <a:rect l="l" t="t" r="r" b="b"/>
            <a:pathLst>
              <a:path w="1514615" h="1862924">
                <a:moveTo>
                  <a:pt x="0" y="0"/>
                </a:moveTo>
                <a:lnTo>
                  <a:pt x="1514615" y="0"/>
                </a:lnTo>
                <a:lnTo>
                  <a:pt x="1514615" y="1862924"/>
                </a:lnTo>
                <a:lnTo>
                  <a:pt x="0" y="18629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40" name="Group 40"/>
          <p:cNvGrpSpPr/>
          <p:nvPr/>
        </p:nvGrpSpPr>
        <p:grpSpPr>
          <a:xfrm>
            <a:off x="1105693" y="4250247"/>
            <a:ext cx="925588" cy="378904"/>
            <a:chOff x="0" y="0"/>
            <a:chExt cx="3290978" cy="134721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96508" cy="1347212"/>
            </a:xfrm>
            <a:custGeom>
              <a:avLst/>
              <a:gdLst/>
              <a:ahLst/>
              <a:cxnLst/>
              <a:rect l="l" t="t" r="r" b="b"/>
              <a:pathLst>
                <a:path w="896508" h="1347212">
                  <a:moveTo>
                    <a:pt x="0" y="0"/>
                  </a:moveTo>
                  <a:lnTo>
                    <a:pt x="896508" y="0"/>
                  </a:lnTo>
                  <a:lnTo>
                    <a:pt x="896508" y="1347212"/>
                  </a:lnTo>
                  <a:lnTo>
                    <a:pt x="0" y="1347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197235" y="0"/>
              <a:ext cx="896508" cy="1347212"/>
            </a:xfrm>
            <a:custGeom>
              <a:avLst/>
              <a:gdLst/>
              <a:ahLst/>
              <a:cxnLst/>
              <a:rect l="l" t="t" r="r" b="b"/>
              <a:pathLst>
                <a:path w="896508" h="1347212">
                  <a:moveTo>
                    <a:pt x="0" y="0"/>
                  </a:moveTo>
                  <a:lnTo>
                    <a:pt x="896508" y="0"/>
                  </a:lnTo>
                  <a:lnTo>
                    <a:pt x="896508" y="1347212"/>
                  </a:lnTo>
                  <a:lnTo>
                    <a:pt x="0" y="1347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394470" y="0"/>
              <a:ext cx="896508" cy="1347212"/>
            </a:xfrm>
            <a:custGeom>
              <a:avLst/>
              <a:gdLst/>
              <a:ahLst/>
              <a:cxnLst/>
              <a:rect l="l" t="t" r="r" b="b"/>
              <a:pathLst>
                <a:path w="896508" h="1347212">
                  <a:moveTo>
                    <a:pt x="0" y="0"/>
                  </a:moveTo>
                  <a:lnTo>
                    <a:pt x="896508" y="0"/>
                  </a:lnTo>
                  <a:lnTo>
                    <a:pt x="896508" y="1347212"/>
                  </a:lnTo>
                  <a:lnTo>
                    <a:pt x="0" y="1347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</p:grpSp>
      <p:grpSp>
        <p:nvGrpSpPr>
          <p:cNvPr id="56" name="Group 2">
            <a:extLst>
              <a:ext uri="{FF2B5EF4-FFF2-40B4-BE49-F238E27FC236}">
                <a16:creationId xmlns:a16="http://schemas.microsoft.com/office/drawing/2014/main" id="{1D32FA1B-16EA-36D5-A5E4-775E2B04061D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A42AAC0F-6EE7-48DD-51E4-F155C0F48C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64" name="Freeform 4">
                <a:extLst>
                  <a:ext uri="{FF2B5EF4-FFF2-40B4-BE49-F238E27FC236}">
                    <a16:creationId xmlns:a16="http://schemas.microsoft.com/office/drawing/2014/main" id="{0246C299-5407-5E7C-F63B-2A482D57603C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1AAB90E8-D0EB-C2AA-BD19-4B5DE215C7C7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818D15BF-FB54-0D40-62EC-F28A4481F6CF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2C95E60D-CD22-DE80-169B-2F46B0620954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65DAE785-AE84-99B6-D841-1661EED90068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9C31F837-6A52-CDAE-518F-AC618A998E6A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D3629987-FB4C-C556-542F-D1E8B18BC50F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id="{2EDC6806-8849-6AB0-CB1D-6A880482048B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CC2CF596-1C76-DAFA-4414-EF8058719A14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58" name="Group 13">
              <a:extLst>
                <a:ext uri="{FF2B5EF4-FFF2-40B4-BE49-F238E27FC236}">
                  <a16:creationId xmlns:a16="http://schemas.microsoft.com/office/drawing/2014/main" id="{922E2A8F-12E4-A90A-41EC-4D900304D2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2B63CA0E-80AF-5630-EFC5-138ABE4EA410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0826E1EC-390B-7390-A3D2-1091FBD345C6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3" name="Freeform 16">
                <a:extLst>
                  <a:ext uri="{FF2B5EF4-FFF2-40B4-BE49-F238E27FC236}">
                    <a16:creationId xmlns:a16="http://schemas.microsoft.com/office/drawing/2014/main" id="{B1386686-F4DE-7C69-40FC-CD3F6D93E7AF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6F7F9FAE-A267-0D3B-92A2-2EF2C6752C04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2F0BFBF2-5051-BE98-5ECA-43C3EC3A2B71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3CE39F-C9CB-F815-5A6E-119AEB1EE960}"/>
              </a:ext>
            </a:extLst>
          </p:cNvPr>
          <p:cNvSpPr txBox="1"/>
          <p:nvPr/>
        </p:nvSpPr>
        <p:spPr>
          <a:xfrm>
            <a:off x="3505200" y="1318543"/>
            <a:ext cx="5512829" cy="1296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IMPLEMENTAÇÃO DO CHECK DE QUALIDADE ATRAVÉS DE MÉTODO DE AMOSTRAGEM NA MANUTENÇÃO DE RODANTES E INDUSTRIAL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B63C63-0BAF-42FB-C154-42BF716AA960}"/>
              </a:ext>
            </a:extLst>
          </p:cNvPr>
          <p:cNvSpPr txBox="1"/>
          <p:nvPr/>
        </p:nvSpPr>
        <p:spPr>
          <a:xfrm>
            <a:off x="5617525" y="2987145"/>
            <a:ext cx="5795432" cy="276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bg1"/>
                </a:solidFill>
              </a:rPr>
              <a:t>Garantindo padrões através de amostragem eficaz</a:t>
            </a:r>
            <a:endParaRPr lang="pt-BR" sz="1200" b="0" i="0" dirty="0">
              <a:solidFill>
                <a:schemeClr val="bg1"/>
              </a:solidFill>
              <a:effectLst/>
              <a:latin typeface="Segoe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781F5-4C95-DC2B-2DEB-C6BD69E43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CE6B762D-821F-0B46-B6B2-8F658E7AA429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25B181C4-EDF5-039C-BE8E-A1279938A42A}"/>
              </a:ext>
            </a:extLst>
          </p:cNvPr>
          <p:cNvGrpSpPr/>
          <p:nvPr/>
        </p:nvGrpSpPr>
        <p:grpSpPr>
          <a:xfrm rot="-5400000">
            <a:off x="-3930871" y="1039815"/>
            <a:ext cx="3126490" cy="5195811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8CE55E0-3BE1-7666-4A84-FC24FF6B7DE4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39ECF112-388D-C3A2-314F-561F4E7286A2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002D3482-1106-4FF6-7D0E-355962E0E45A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100E79AF-7D36-21FC-8D3F-4249F9B33B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A046B0B-0C30-604B-B9D8-744881B9501A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C3F1B641-BCEB-325D-4EB2-2213DA2347BB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FC51C397-2BDD-C0B7-88B9-4737C197190B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272DFDEB-6851-FFD3-0B4E-96B41A743CD7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6AFFFC03-E54A-2E20-C8F3-FA06595F0555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5E0E334A-F6FA-9545-E22E-8E2535C4948E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E11D2A5B-BB26-5671-41F2-482CCF8323A4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09BCD2E6-2F51-359F-30A1-910DC38D182F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F959ED34-B1B1-0E58-2272-1BD42F39027F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EDB008DA-9DD7-4EF7-1633-43617B0556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D4D7E656-B0EF-ECDF-344F-456DE544D049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F589A408-F69A-1E85-02EC-A8019677F959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62F1652-BEB0-DBCE-8CE0-F31B7EE23677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C99B98DC-F757-463D-3ECB-A922F79FDD32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623070E7-C8BA-E144-FAEA-8E6DF53C4A6C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6304BCBC-5266-4A92-BBD1-EEDCDFB04B2B}"/>
              </a:ext>
            </a:extLst>
          </p:cNvPr>
          <p:cNvSpPr txBox="1"/>
          <p:nvPr/>
        </p:nvSpPr>
        <p:spPr>
          <a:xfrm>
            <a:off x="609601" y="34081"/>
            <a:ext cx="3920548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Case de Sucesso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D6944D3D-984F-01A3-B8BC-CC2103674417}"/>
              </a:ext>
            </a:extLst>
          </p:cNvPr>
          <p:cNvSpPr/>
          <p:nvPr/>
        </p:nvSpPr>
        <p:spPr>
          <a:xfrm>
            <a:off x="-2438400" y="-196215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29243D8-4805-5485-7346-78BF42FD17AF}"/>
              </a:ext>
            </a:extLst>
          </p:cNvPr>
          <p:cNvSpPr txBox="1"/>
          <p:nvPr/>
        </p:nvSpPr>
        <p:spPr>
          <a:xfrm>
            <a:off x="6344970" y="971550"/>
            <a:ext cx="2799030" cy="375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Ações :</a:t>
            </a:r>
          </a:p>
          <a:p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• Elaboração de PRO para atividade do Controlador de Inspeção (Andamento); 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• Elaborar fluxo de informação entre Controlador do Virador e Controlador Inspeção;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• Acionamento da Equipe DBU Porto para as tratativas via teste de eficiência; 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• Aplicação de testes de oportunidades no controlador; • Divulgação em DSS nas 4 turmas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EDA25A5-2EC3-DC78-BD20-4E6B766E11BE}"/>
              </a:ext>
            </a:extLst>
          </p:cNvPr>
          <p:cNvSpPr txBox="1"/>
          <p:nvPr/>
        </p:nvSpPr>
        <p:spPr>
          <a:xfrm>
            <a:off x="4316999" y="1469923"/>
            <a:ext cx="9250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Comportamento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2F2FD79-4AF1-30F3-2C82-C7DF54401FC1}"/>
              </a:ext>
            </a:extLst>
          </p:cNvPr>
          <p:cNvSpPr txBox="1"/>
          <p:nvPr/>
        </p:nvSpPr>
        <p:spPr>
          <a:xfrm>
            <a:off x="405518" y="839056"/>
            <a:ext cx="2693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Rasgo na Caixa – Maior Ofensor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F8CE3C98-0BFF-9A59-9FC8-DA7505895C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084" y="1827215"/>
            <a:ext cx="2799030" cy="1385720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67181A2E-5F12-E283-B939-AE64433F2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74" y="1149108"/>
            <a:ext cx="1252926" cy="138572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C9010AE0-05C0-1D70-3CD8-033CFB57911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6381"/>
          <a:stretch>
            <a:fillRect/>
          </a:stretch>
        </p:blipFill>
        <p:spPr>
          <a:xfrm>
            <a:off x="1861198" y="1136576"/>
            <a:ext cx="1252926" cy="139825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C6418E88-B2EB-8062-7C89-51DD7B02D7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735" y="2608674"/>
            <a:ext cx="1252926" cy="1396802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6D1C0132-6668-18A1-24CF-B5A14B29A8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5071" y="2604864"/>
            <a:ext cx="1229053" cy="13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150263-BB54-A783-D66F-7A3EF5F5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4EEABE09-8F64-4A53-176E-7227E4C68231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AF82A48-DB18-CA82-91F1-67476F88B224}"/>
              </a:ext>
            </a:extLst>
          </p:cNvPr>
          <p:cNvGrpSpPr/>
          <p:nvPr/>
        </p:nvGrpSpPr>
        <p:grpSpPr>
          <a:xfrm rot="-5400000">
            <a:off x="-3930871" y="1039815"/>
            <a:ext cx="3126490" cy="5195811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DBF7B24-90B9-A332-3241-3CFDEC0B8FC8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BA3DB86-5D7C-C9C8-5765-1D7744155032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1D4147F1-5C05-0347-A557-09BE45C6D501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348C774-F2C7-2A48-0618-AE937C14ED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E450C9BE-3C27-84F4-E232-1E8C78A3A976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C264C64-C3FE-6887-5B02-A2F334C10FF2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A2ED214B-D96F-EE42-4C1A-E54E3C0BB612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084A765-6F3D-46F9-06E1-81B5406FF989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86474201-E41D-ACD3-8071-E7A72BFAAE8A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E044BFD1-8583-8638-EA5D-55B9D1170601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4D008787-D047-4652-C5B9-E9F497424A70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5D1888C6-E0FA-5EBC-CE8D-99295D9CF5E5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6871BB-6562-1323-1FCC-C192D95B3C25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96AFE78B-16E6-24F9-76B7-8546642CBE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697F36A2-ABA2-42E8-BB03-FB19A1C69AEE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34C7CB63-9468-8732-7B74-01F00CF2F003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F01FF95F-2ECA-49A7-0FF5-C48202B54A0D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743DCA8D-99DA-6DC4-44BE-A8B9FB9B4A45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3FBCB334-3C85-7AEA-A04D-A788F57EDCFD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9443998E-E57F-3E77-C186-B68DFFF151DD}"/>
              </a:ext>
            </a:extLst>
          </p:cNvPr>
          <p:cNvSpPr txBox="1"/>
          <p:nvPr/>
        </p:nvSpPr>
        <p:spPr>
          <a:xfrm>
            <a:off x="685800" y="-3953"/>
            <a:ext cx="5867400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Resultados práticos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AE28BEFD-3F19-C8B6-24E1-97CF5CC71F70}"/>
              </a:ext>
            </a:extLst>
          </p:cNvPr>
          <p:cNvSpPr/>
          <p:nvPr/>
        </p:nvSpPr>
        <p:spPr>
          <a:xfrm>
            <a:off x="-228600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DB3701-F3B7-61E9-B62A-673F44C9B5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31" y="1300014"/>
            <a:ext cx="2857470" cy="136182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23D4F05-C2A4-3EBF-9A80-A8ABB6A92425}"/>
              </a:ext>
            </a:extLst>
          </p:cNvPr>
          <p:cNvSpPr/>
          <p:nvPr/>
        </p:nvSpPr>
        <p:spPr>
          <a:xfrm>
            <a:off x="1828799" y="1501815"/>
            <a:ext cx="1371601" cy="11232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pic>
        <p:nvPicPr>
          <p:cNvPr id="7" name="Imagem 6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48F8D719-A83F-E0F0-B924-C4DDB3730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800" y="1300014"/>
            <a:ext cx="2941385" cy="136182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5D0E43A-7296-43C2-EBF8-03C924D548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9" y="3181350"/>
            <a:ext cx="2857470" cy="1361828"/>
          </a:xfrm>
          <a:prstGeom prst="rect">
            <a:avLst/>
          </a:prstGeom>
          <a:noFill/>
        </p:spPr>
      </p:pic>
      <p:pic>
        <p:nvPicPr>
          <p:cNvPr id="23" name="Imagem 22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8046C4F5-92AC-00DD-070F-C15354B305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7" y="3181350"/>
            <a:ext cx="2941385" cy="1361828"/>
          </a:xfrm>
          <a:prstGeom prst="rect">
            <a:avLst/>
          </a:prstGeom>
          <a:noFill/>
        </p:spPr>
      </p:pic>
      <p:sp>
        <p:nvSpPr>
          <p:cNvPr id="50" name="Seta: para Baixo 49">
            <a:extLst>
              <a:ext uri="{FF2B5EF4-FFF2-40B4-BE49-F238E27FC236}">
                <a16:creationId xmlns:a16="http://schemas.microsoft.com/office/drawing/2014/main" id="{BBACAA97-EF70-3E49-9C6E-9E36FB8DEB3A}"/>
              </a:ext>
            </a:extLst>
          </p:cNvPr>
          <p:cNvSpPr/>
          <p:nvPr/>
        </p:nvSpPr>
        <p:spPr>
          <a:xfrm rot="10800000">
            <a:off x="5934075" y="3867150"/>
            <a:ext cx="161925" cy="431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1" name="Seta: para Baixo 50">
            <a:extLst>
              <a:ext uri="{FF2B5EF4-FFF2-40B4-BE49-F238E27FC236}">
                <a16:creationId xmlns:a16="http://schemas.microsoft.com/office/drawing/2014/main" id="{9E161C0B-5EBA-9011-6812-20DDE4F24071}"/>
              </a:ext>
            </a:extLst>
          </p:cNvPr>
          <p:cNvSpPr/>
          <p:nvPr/>
        </p:nvSpPr>
        <p:spPr>
          <a:xfrm rot="10800000">
            <a:off x="2816887" y="3867150"/>
            <a:ext cx="161925" cy="431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2" name="Seta: para Baixo 51">
            <a:extLst>
              <a:ext uri="{FF2B5EF4-FFF2-40B4-BE49-F238E27FC236}">
                <a16:creationId xmlns:a16="http://schemas.microsoft.com/office/drawing/2014/main" id="{DA78AA2B-E23A-CEF4-5D83-D96F72623D35}"/>
              </a:ext>
            </a:extLst>
          </p:cNvPr>
          <p:cNvSpPr/>
          <p:nvPr/>
        </p:nvSpPr>
        <p:spPr>
          <a:xfrm>
            <a:off x="5765061" y="1595683"/>
            <a:ext cx="161925" cy="431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3" name="Seta: para Baixo 52">
            <a:extLst>
              <a:ext uri="{FF2B5EF4-FFF2-40B4-BE49-F238E27FC236}">
                <a16:creationId xmlns:a16="http://schemas.microsoft.com/office/drawing/2014/main" id="{8E855A66-01B3-4A4F-0502-51F5ADCAB045}"/>
              </a:ext>
            </a:extLst>
          </p:cNvPr>
          <p:cNvSpPr/>
          <p:nvPr/>
        </p:nvSpPr>
        <p:spPr>
          <a:xfrm>
            <a:off x="2647873" y="1595683"/>
            <a:ext cx="161925" cy="431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D87B7C6-7308-10E1-14A9-280EADF4F5B7}"/>
              </a:ext>
            </a:extLst>
          </p:cNvPr>
          <p:cNvSpPr txBox="1"/>
          <p:nvPr/>
        </p:nvSpPr>
        <p:spPr>
          <a:xfrm>
            <a:off x="6378307" y="1609421"/>
            <a:ext cx="2691075" cy="255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Redução em 65% em Retrabalhos de Locomotivas;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Redução em 64% em Eventos Causa Humana em Locomotivas;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Aumento no indicador de Confiabilidade de Industrial;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Aumento no indicador de Confiabilidade de Vagões;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05356F69-B9D4-8FD6-5657-478331377B18}"/>
              </a:ext>
            </a:extLst>
          </p:cNvPr>
          <p:cNvSpPr txBox="1"/>
          <p:nvPr/>
        </p:nvSpPr>
        <p:spPr>
          <a:xfrm>
            <a:off x="546674" y="2848935"/>
            <a:ext cx="4316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Manutenção Industrial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EFC80B3-4218-BCA7-29E1-593F4ABC8073}"/>
              </a:ext>
            </a:extLst>
          </p:cNvPr>
          <p:cNvSpPr txBox="1"/>
          <p:nvPr/>
        </p:nvSpPr>
        <p:spPr>
          <a:xfrm>
            <a:off x="1439223" y="4637779"/>
            <a:ext cx="4325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6600"/>
                </a:solidFill>
                <a:latin typeface="Congenial" panose="02000503040000020004" pitchFamily="2" charset="0"/>
              </a:rPr>
              <a:t>Cultura Operacional</a:t>
            </a:r>
            <a:endParaRPr lang="pt-BR" sz="2000" dirty="0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E866BA1-29DB-3A38-D622-438C17B22310}"/>
              </a:ext>
            </a:extLst>
          </p:cNvPr>
          <p:cNvSpPr txBox="1"/>
          <p:nvPr/>
        </p:nvSpPr>
        <p:spPr>
          <a:xfrm>
            <a:off x="2222065" y="923151"/>
            <a:ext cx="4316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Manutenção de Locomotivas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E842E101-E023-2224-5E20-AAC065B8B94C}"/>
              </a:ext>
            </a:extLst>
          </p:cNvPr>
          <p:cNvSpPr txBox="1"/>
          <p:nvPr/>
        </p:nvSpPr>
        <p:spPr>
          <a:xfrm>
            <a:off x="3856879" y="2830899"/>
            <a:ext cx="4316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Manutenção Vagões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61676AC6-5812-F3C6-4A7E-5224FDAA964D}"/>
              </a:ext>
            </a:extLst>
          </p:cNvPr>
          <p:cNvSpPr/>
          <p:nvPr/>
        </p:nvSpPr>
        <p:spPr>
          <a:xfrm>
            <a:off x="5029200" y="1501814"/>
            <a:ext cx="1244412" cy="110121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14E66EBE-591D-87C9-8A3C-A7A6D620F328}"/>
              </a:ext>
            </a:extLst>
          </p:cNvPr>
          <p:cNvSpPr/>
          <p:nvPr/>
        </p:nvSpPr>
        <p:spPr>
          <a:xfrm>
            <a:off x="1415721" y="3349783"/>
            <a:ext cx="1738894" cy="11864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25CD60C9-ACA7-1A0C-0E2C-ABC5CB315215}"/>
              </a:ext>
            </a:extLst>
          </p:cNvPr>
          <p:cNvSpPr/>
          <p:nvPr/>
        </p:nvSpPr>
        <p:spPr>
          <a:xfrm>
            <a:off x="3856879" y="3349783"/>
            <a:ext cx="2387169" cy="118559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5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B9344F-9A41-62C6-DD75-22CC52919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2624A00B-0ACA-DA13-7BF5-9A9ECFBE8F33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8AEEEEB-841E-8401-6B77-4F793B9430DA}"/>
              </a:ext>
            </a:extLst>
          </p:cNvPr>
          <p:cNvGrpSpPr/>
          <p:nvPr/>
        </p:nvGrpSpPr>
        <p:grpSpPr>
          <a:xfrm rot="-5400000">
            <a:off x="-3930871" y="1039815"/>
            <a:ext cx="3126490" cy="5195811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A3AA9EB-8100-3012-9424-D1655FAC247C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03BD08E-0215-663A-DBC6-43D6069A620A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A78B1A59-D79A-A685-0D22-7CD5455AFB17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7795818C-3655-7F72-BA20-F3DF6A8EF4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A800AF71-8F14-DB44-5908-80E3F48DEE84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1DFE9483-7498-01C2-D612-D0E98895941D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B42DCCD4-61E0-4613-5BB8-1D07A800C4F3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CBB48CF5-FD77-2C75-A8F1-99DA0E5E7F43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6C6E391C-8DD5-CAFE-D570-52564B771C2E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89DDD362-CE90-BF7D-A80A-15ABADD1344A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C57940F9-BFA2-4783-1960-AEDE35AED4D4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BE1FB444-DD54-743A-B104-C35B110B4470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11EF4A0E-7C33-FA4D-CE7F-CF13D9C8FD55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A652DA35-F0A1-25DD-430B-84980B2730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E6326B9B-9F00-DFAE-B6C3-B987CF95ED71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27C6A3A9-08BC-3121-5877-6FB551CB6F4E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8BD27D39-135A-E6D9-7318-8861251A0999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B84B33A4-0C1D-7DFF-1591-D820C528952F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7D71DFEF-02AF-EEDF-4703-667930778511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C241FADD-9774-84AA-CA37-0F1BEFBC6B18}"/>
              </a:ext>
            </a:extLst>
          </p:cNvPr>
          <p:cNvSpPr txBox="1"/>
          <p:nvPr/>
        </p:nvSpPr>
        <p:spPr>
          <a:xfrm>
            <a:off x="1077885" y="-3953"/>
            <a:ext cx="5867400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Resultados práticos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9CDFAFA7-503A-81FE-97B3-21B84F6388DE}"/>
              </a:ext>
            </a:extLst>
          </p:cNvPr>
          <p:cNvSpPr/>
          <p:nvPr/>
        </p:nvSpPr>
        <p:spPr>
          <a:xfrm>
            <a:off x="-189172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DC7726B-4E25-3491-5005-CA7D7CF1B111}"/>
              </a:ext>
            </a:extLst>
          </p:cNvPr>
          <p:cNvSpPr txBox="1"/>
          <p:nvPr/>
        </p:nvSpPr>
        <p:spPr>
          <a:xfrm>
            <a:off x="4810893" y="2015370"/>
            <a:ext cx="42687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Redução em 28% Eventos Máquina de chave;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Redução em 40 % em Eventos Solda </a:t>
            </a: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Aluminotérmica</a:t>
            </a: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F58D55B8-097E-E271-1B7F-E85B04B30223}"/>
              </a:ext>
            </a:extLst>
          </p:cNvPr>
          <p:cNvSpPr txBox="1"/>
          <p:nvPr/>
        </p:nvSpPr>
        <p:spPr>
          <a:xfrm>
            <a:off x="846314" y="696232"/>
            <a:ext cx="440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Manutenção de Eletrovia EFC – Replicação do Método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F58DDBB-AD93-AAFA-9DE4-AD45A4375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5" y="1130265"/>
            <a:ext cx="3813225" cy="18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DF7D74D-DD6F-5F2C-B8FE-E04AEDAB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5" y="3101992"/>
            <a:ext cx="3813225" cy="18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5AD1CB4-D0BA-0397-1B09-99D8702276B1}"/>
              </a:ext>
            </a:extLst>
          </p:cNvPr>
          <p:cNvSpPr/>
          <p:nvPr/>
        </p:nvSpPr>
        <p:spPr>
          <a:xfrm>
            <a:off x="2901028" y="1581150"/>
            <a:ext cx="1823371" cy="116833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374500-9699-5BDA-2042-1709E5C82956}"/>
              </a:ext>
            </a:extLst>
          </p:cNvPr>
          <p:cNvSpPr/>
          <p:nvPr/>
        </p:nvSpPr>
        <p:spPr>
          <a:xfrm>
            <a:off x="2901027" y="3562350"/>
            <a:ext cx="1823371" cy="116833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420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6E7EC-DD4B-0D5E-CC02-99958181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820726E9-25BB-24DE-A45B-C2463E8EC02E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63B980D-C67F-992A-5458-0499A7BDA240}"/>
              </a:ext>
            </a:extLst>
          </p:cNvPr>
          <p:cNvGrpSpPr/>
          <p:nvPr/>
        </p:nvGrpSpPr>
        <p:grpSpPr>
          <a:xfrm rot="-5400000">
            <a:off x="-3930871" y="1039815"/>
            <a:ext cx="3126490" cy="5195811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78A8B67-A741-6656-648C-540D068546D1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E089D1F-C275-60D2-DA98-69AC610B0D0A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CA62BEF3-4888-BA7B-9927-A8F1D5F364BF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F7E5519-4304-4753-56B1-98D1202C9B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2D285556-AFDC-F828-64F3-A680AE1AA21C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21CBCF23-16C9-78F2-9BBF-B4BE6FFCA1D6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4A065EE2-DC00-F08D-EDE0-7D9E344CACCB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FCBC621F-3696-80D2-7988-D8D4BA281CB1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593742B7-FD85-73EB-A1B1-B8B820C63D26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6BE234EE-FE4A-A769-397B-99565702A5DD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79E1E6FC-C2C5-6667-B675-A3FF7B6A3644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5C85AE87-64DC-3BC7-0BE2-73F4B46B065B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361183EA-0A0A-98D7-9EB4-74749CCE3C38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EA1E86CC-C767-782D-EFC8-4B00C199B9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0C5DAE2-58FA-94E3-284F-7A65ECDED0B0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4E543E42-D7EC-D61D-C3E6-08D83CDE2528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9D3BB1B9-F0ED-4C29-B654-D299DFCE2491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FF9E9D32-64BF-D05E-299B-FC6CFD3810E0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583E0211-39A4-48E9-6436-F727A928218D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756E06C6-FFFD-E448-7BD3-AE00C38F6C7B}"/>
              </a:ext>
            </a:extLst>
          </p:cNvPr>
          <p:cNvSpPr txBox="1"/>
          <p:nvPr/>
        </p:nvSpPr>
        <p:spPr>
          <a:xfrm>
            <a:off x="-629536" y="-53474"/>
            <a:ext cx="5867400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Conclusão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2C8CF24A-80F2-12C8-D486-CB585BFFB32B}"/>
              </a:ext>
            </a:extLst>
          </p:cNvPr>
          <p:cNvSpPr/>
          <p:nvPr/>
        </p:nvSpPr>
        <p:spPr>
          <a:xfrm>
            <a:off x="-189172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D6A21E-3789-92D1-C80A-AC2721D1E3C7}"/>
              </a:ext>
            </a:extLst>
          </p:cNvPr>
          <p:cNvSpPr txBox="1"/>
          <p:nvPr/>
        </p:nvSpPr>
        <p:spPr>
          <a:xfrm>
            <a:off x="445174" y="1597579"/>
            <a:ext cx="85172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 aplicação do </a:t>
            </a: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Check</a:t>
            </a: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 de Qualidade por Amostragem, conforme a norma ABNT NBR 5425, demonstrou eficácia na padronização das inspeções, rastreabilidade das intervenções e aumento da confiabilidade operacional na manutenção ferroviária da Vale. A iniciativa contribuiu para a redução de retrabalhos e falhas humanas, com suporte de ferramentas digitais como Power Apps e Power BI, que ampliaram a capacidade de gestão e análise em tempo real.</a:t>
            </a:r>
          </a:p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Com mais de 23 mil inspeções realizadas e cerca de 1000 desvios identificados em 17 meses, o processo se consolidou como escalável e replicável. Como próximo passo, está prevista a expansão da metodologia para os demais processos de manutenção da Vale, visando ampliar os ganhos operacionais e fortalecer a cultura de excelência.</a:t>
            </a:r>
          </a:p>
        </p:txBody>
      </p:sp>
    </p:spTree>
    <p:extLst>
      <p:ext uri="{BB962C8B-B14F-4D97-AF65-F5344CB8AC3E}">
        <p14:creationId xmlns:p14="http://schemas.microsoft.com/office/powerpoint/2010/main" val="41605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D0561-0049-F6AE-CB25-01F33946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rem na estrada de terra&#10;&#10;O conteúdo gerado por IA pode estar incorreto.">
            <a:extLst>
              <a:ext uri="{FF2B5EF4-FFF2-40B4-BE49-F238E27FC236}">
                <a16:creationId xmlns:a16="http://schemas.microsoft.com/office/drawing/2014/main" id="{144A879C-2202-205F-4895-71B5D1E74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98712" y="-95250"/>
            <a:ext cx="9541424" cy="6227948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0BCA1C5E-740E-FCFB-F774-533C5963E18D}"/>
              </a:ext>
            </a:extLst>
          </p:cNvPr>
          <p:cNvSpPr/>
          <p:nvPr/>
        </p:nvSpPr>
        <p:spPr>
          <a:xfrm rot="5400000">
            <a:off x="842606" y="3954825"/>
            <a:ext cx="319950" cy="2057400"/>
          </a:xfrm>
          <a:custGeom>
            <a:avLst/>
            <a:gdLst/>
            <a:ahLst/>
            <a:cxnLst/>
            <a:rect l="l" t="t" r="r" b="b"/>
            <a:pathLst>
              <a:path w="853200" h="5486400">
                <a:moveTo>
                  <a:pt x="0" y="0"/>
                </a:moveTo>
                <a:lnTo>
                  <a:pt x="853200" y="0"/>
                </a:lnTo>
                <a:lnTo>
                  <a:pt x="8532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id="{CA30BB28-E023-4527-F0F9-4E9401D885D3}"/>
              </a:ext>
            </a:extLst>
          </p:cNvPr>
          <p:cNvSpPr/>
          <p:nvPr/>
        </p:nvSpPr>
        <p:spPr>
          <a:xfrm>
            <a:off x="8392577" y="417195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F5C05A04-CFBA-D9DF-C09A-3E6E32CC94FB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C5ADE990-D77A-1BFC-D03E-82619ECC5B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146DDC31-5B68-2CE7-3BCD-90957266CAF0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C4D17D4-29E5-8E3E-A0CA-3792D5FB7E79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AFAC841B-1BA3-5F11-4A37-049ABDC4F6B1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44D5C950-3242-3992-8960-3B34126E718C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0C2263B1-1758-93A3-4322-9370E973097B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DDFDBBD1-9E32-EEB9-8E9D-A5932EA94E09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A6F8CB02-5131-6CE1-A978-91660AA7E3F8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C047771-82E8-56A7-6564-8B65FF9DC793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452E1C21-8F1D-99CB-B87A-DADBFA1D7979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10AC9082-0461-8DA5-581C-033A84BCFF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80BD0440-6835-2BD9-3442-6D2A0CF80AA8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BF7E8E04-AA4F-CB7A-26C1-5E9A81FAD743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0E215B95-4298-5E93-6A59-5ABFAB541DE5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7A190E07-1BDB-3330-D784-89EFB75F164E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49555446-8A27-E9CE-4322-0243C44CF610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6" name="Google Shape;386;p50">
            <a:extLst>
              <a:ext uri="{FF2B5EF4-FFF2-40B4-BE49-F238E27FC236}">
                <a16:creationId xmlns:a16="http://schemas.microsoft.com/office/drawing/2014/main" id="{6CA61BFB-DADC-AC4C-7245-7BC19879B036}"/>
              </a:ext>
            </a:extLst>
          </p:cNvPr>
          <p:cNvSpPr txBox="1"/>
          <p:nvPr/>
        </p:nvSpPr>
        <p:spPr>
          <a:xfrm flipH="1">
            <a:off x="2630764" y="1761207"/>
            <a:ext cx="6513236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5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OBRIGADO</a:t>
            </a:r>
            <a:endParaRPr lang="id-ID" sz="5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2C084D-58ED-808E-BDB6-3A7381356AD0}"/>
              </a:ext>
            </a:extLst>
          </p:cNvPr>
          <p:cNvSpPr txBox="1"/>
          <p:nvPr/>
        </p:nvSpPr>
        <p:spPr>
          <a:xfrm>
            <a:off x="-38574" y="0"/>
            <a:ext cx="5838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Poppins"/>
                <a:cs typeface="Poppins"/>
              </a:rPr>
              <a:t>Nome : Leonardo Francisco </a:t>
            </a:r>
            <a:r>
              <a:rPr lang="pt-BR" sz="1600" b="1" dirty="0" err="1">
                <a:solidFill>
                  <a:schemeClr val="bg1"/>
                </a:solidFill>
                <a:latin typeface="Poppins"/>
                <a:cs typeface="Poppins"/>
              </a:rPr>
              <a:t>Ericeira</a:t>
            </a:r>
            <a:r>
              <a:rPr lang="pt-BR" sz="1600" b="1" dirty="0">
                <a:solidFill>
                  <a:schemeClr val="bg1"/>
                </a:solidFill>
                <a:latin typeface="Poppins"/>
                <a:cs typeface="Poppins"/>
              </a:rPr>
              <a:t> Palhano</a:t>
            </a:r>
          </a:p>
          <a:p>
            <a:r>
              <a:rPr lang="pt-BR" sz="1600" b="1" dirty="0">
                <a:solidFill>
                  <a:schemeClr val="bg1"/>
                </a:solidFill>
                <a:latin typeface="Poppins"/>
                <a:cs typeface="Poppins"/>
              </a:rPr>
              <a:t>Contato : (98) 991418772</a:t>
            </a:r>
          </a:p>
          <a:p>
            <a:r>
              <a:rPr lang="pt-BR" sz="1600" b="1" dirty="0">
                <a:solidFill>
                  <a:schemeClr val="bg1"/>
                </a:solidFill>
                <a:latin typeface="Poppins"/>
                <a:cs typeface="Poppins"/>
              </a:rPr>
              <a:t>Email : leonardo.palhano@vale.com</a:t>
            </a:r>
          </a:p>
          <a:p>
            <a:r>
              <a:rPr lang="pt-BR" sz="1600" b="1" dirty="0">
                <a:solidFill>
                  <a:schemeClr val="bg1"/>
                </a:solidFill>
                <a:latin typeface="Poppins"/>
                <a:cs typeface="Poppins"/>
              </a:rPr>
              <a:t>Linkedin : Leonardo Palhano</a:t>
            </a:r>
          </a:p>
          <a:p>
            <a:endParaRPr lang="pt-BR" sz="1600" b="1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778F557-8B5C-2E47-42F3-1EC2E67FE1EC}"/>
              </a:ext>
            </a:extLst>
          </p:cNvPr>
          <p:cNvGrpSpPr/>
          <p:nvPr/>
        </p:nvGrpSpPr>
        <p:grpSpPr>
          <a:xfrm>
            <a:off x="2971800" y="3790950"/>
            <a:ext cx="3268402" cy="1126412"/>
            <a:chOff x="2797352" y="4423564"/>
            <a:chExt cx="3268402" cy="1126412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ACB237B6-6C97-5138-ED19-FE169F4E1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97352" y="4423564"/>
              <a:ext cx="1543184" cy="1126412"/>
            </a:xfrm>
            <a:prstGeom prst="rect">
              <a:avLst/>
            </a:prstGeom>
          </p:spPr>
        </p:pic>
        <p:pic>
          <p:nvPicPr>
            <p:cNvPr id="14" name="Imagem 13" descr="Texto&#10;&#10;O conteúdo gerado por IA pode estar incorreto.">
              <a:extLst>
                <a:ext uri="{FF2B5EF4-FFF2-40B4-BE49-F238E27FC236}">
                  <a16:creationId xmlns:a16="http://schemas.microsoft.com/office/drawing/2014/main" id="{35BB2BF4-B68C-E132-5FA4-D04F991C5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4371630" y="4423564"/>
              <a:ext cx="1694124" cy="1126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3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D3FF1-A823-5F20-4237-A85438682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8716B4-BD0A-986B-0565-75E47D0B6609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B35E6B62-3336-1D83-AC8E-399B283D39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E0F1D974-6C53-8C9A-CFC2-C13881BF4EEB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AE4EE04-3A52-74EC-C6C8-EE4958BAA56D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60F9BD0C-5F90-50ED-281F-F00B6A5F328C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2FF36F8C-0DCB-4842-4A29-4BB08C982C7D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D7002CF-7535-CC36-306F-A36645EC0949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E7937C1D-5E47-5D2A-84EA-B892E5B9F53C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39B2322B-468D-DE1A-D4B1-6785B651C144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121CE75-F2A1-C584-B638-95596D026A51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BDBB8F07-85B3-AB8D-1F83-02DCD68A559F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C771AC5-90D4-D5AB-C16F-7A83CE61FA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55916C6-6DBB-EAD2-9A9D-DF6FF69C9BF9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999CEF5D-FC2E-0BA7-7E0E-54408DE7FEFB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6B3CB62-5EE3-0FDE-3907-9FD9A7783D14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1108258-C57A-1ACE-F688-D75B587D12D8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36D2AD7-9CA6-AA89-F493-7F1F70BFC843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D851426B-C000-B814-486C-AF066A08DDED}"/>
              </a:ext>
            </a:extLst>
          </p:cNvPr>
          <p:cNvGrpSpPr/>
          <p:nvPr/>
        </p:nvGrpSpPr>
        <p:grpSpPr>
          <a:xfrm rot="5400000">
            <a:off x="-666301" y="2510599"/>
            <a:ext cx="1451534" cy="3859840"/>
            <a:chOff x="0" y="0"/>
            <a:chExt cx="660400" cy="109749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E4928A7-2F50-CECF-8F8E-C8304EA73C3E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96CB5B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2A08915-09F9-EA99-835E-DB2B3B8F1676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7ECD0AFB-EFE0-0AF0-1788-8377FFAE09E0}"/>
              </a:ext>
            </a:extLst>
          </p:cNvPr>
          <p:cNvSpPr/>
          <p:nvPr/>
        </p:nvSpPr>
        <p:spPr>
          <a:xfrm>
            <a:off x="-291598" y="3714751"/>
            <a:ext cx="2322592" cy="1451534"/>
          </a:xfrm>
          <a:custGeom>
            <a:avLst/>
            <a:gdLst/>
            <a:ahLst/>
            <a:cxnLst/>
            <a:rect l="l" t="t" r="r" b="b"/>
            <a:pathLst>
              <a:path w="6193579" h="6193579">
                <a:moveTo>
                  <a:pt x="0" y="0"/>
                </a:moveTo>
                <a:lnTo>
                  <a:pt x="6193579" y="0"/>
                </a:lnTo>
                <a:lnTo>
                  <a:pt x="6193579" y="6193579"/>
                </a:lnTo>
                <a:lnTo>
                  <a:pt x="0" y="619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CC20CAA6-70DA-CA6C-AC5B-E0A38145EFEE}"/>
              </a:ext>
            </a:extLst>
          </p:cNvPr>
          <p:cNvGrpSpPr/>
          <p:nvPr/>
        </p:nvGrpSpPr>
        <p:grpSpPr>
          <a:xfrm rot="-5400000">
            <a:off x="9746313" y="2960036"/>
            <a:ext cx="1070534" cy="3341961"/>
            <a:chOff x="0" y="0"/>
            <a:chExt cx="660400" cy="1097497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F0B98753-4C0C-BE4F-71A4-A95E1BBA5E28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BBB176C9-CA68-59E8-B8CE-D3F78CBF24E8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AF9B5D7D-7AB7-1330-030B-4772D1EF6486}"/>
              </a:ext>
            </a:extLst>
          </p:cNvPr>
          <p:cNvSpPr/>
          <p:nvPr/>
        </p:nvSpPr>
        <p:spPr>
          <a:xfrm>
            <a:off x="-189172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28" name="Google Shape;110;p35">
            <a:extLst>
              <a:ext uri="{FF2B5EF4-FFF2-40B4-BE49-F238E27FC236}">
                <a16:creationId xmlns:a16="http://schemas.microsoft.com/office/drawing/2014/main" id="{492CD93B-7A9E-63AA-7B12-51A7265BE574}"/>
              </a:ext>
            </a:extLst>
          </p:cNvPr>
          <p:cNvSpPr txBox="1"/>
          <p:nvPr/>
        </p:nvSpPr>
        <p:spPr>
          <a:xfrm>
            <a:off x="768833" y="27057"/>
            <a:ext cx="3288140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Introdução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6625565-E087-ABE2-94E2-75657972D03B}"/>
              </a:ext>
            </a:extLst>
          </p:cNvPr>
          <p:cNvSpPr txBox="1"/>
          <p:nvPr/>
        </p:nvSpPr>
        <p:spPr>
          <a:xfrm>
            <a:off x="680849" y="972029"/>
            <a:ext cx="956883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b="1" dirty="0">
                <a:latin typeface="Poppins"/>
                <a:cs typeface="Poppins"/>
              </a:rPr>
              <a:t>1. Objetivo - Desafio Logístico</a:t>
            </a:r>
          </a:p>
          <a:p>
            <a:r>
              <a:rPr lang="pt-BR" dirty="0">
                <a:latin typeface="Poppins"/>
                <a:cs typeface="Poppins"/>
              </a:rPr>
              <a:t>Busca contínua por eficiência, segurança e confiabilidade nas operações ferroviárias.</a:t>
            </a:r>
          </a:p>
          <a:p>
            <a:endParaRPr lang="pt-BR" sz="1400" dirty="0"/>
          </a:p>
          <a:p>
            <a:r>
              <a:rPr lang="pt-BR" b="1" dirty="0">
                <a:latin typeface="Poppins"/>
                <a:cs typeface="Poppins"/>
              </a:rPr>
              <a:t>2. Estrada de Ferro Carajás (EFC)</a:t>
            </a:r>
          </a:p>
          <a:p>
            <a:r>
              <a:rPr lang="pt-BR" dirty="0">
                <a:latin typeface="Poppins"/>
                <a:cs typeface="Poppins"/>
              </a:rPr>
              <a:t>Infraestrutura robusta operada pela Vale, com milhares de ativos em operação.</a:t>
            </a:r>
          </a:p>
          <a:p>
            <a:endParaRPr lang="pt-BR" sz="1600" b="1" dirty="0"/>
          </a:p>
          <a:p>
            <a:r>
              <a:rPr lang="pt-BR" b="1" dirty="0">
                <a:latin typeface="Poppins"/>
                <a:cs typeface="Poppins"/>
              </a:rPr>
              <a:t>3. </a:t>
            </a:r>
            <a:r>
              <a:rPr lang="pt-BR" b="1" dirty="0" err="1">
                <a:latin typeface="Poppins"/>
                <a:cs typeface="Poppins"/>
              </a:rPr>
              <a:t>Check</a:t>
            </a:r>
            <a:r>
              <a:rPr lang="pt-BR" b="1" dirty="0">
                <a:latin typeface="Poppins"/>
                <a:cs typeface="Poppins"/>
              </a:rPr>
              <a:t> de Qualidade por Amostragem</a:t>
            </a:r>
          </a:p>
          <a:p>
            <a:r>
              <a:rPr lang="pt-BR" dirty="0">
                <a:latin typeface="Poppins"/>
                <a:cs typeface="Poppins"/>
              </a:rPr>
              <a:t>Implementação baseada na norma ABNT NBR 5425 para inspeções estratégicas.</a:t>
            </a:r>
          </a:p>
          <a:p>
            <a:endParaRPr lang="pt-BR" sz="1400" b="1" dirty="0"/>
          </a:p>
          <a:p>
            <a:r>
              <a:rPr lang="pt-BR" b="1" dirty="0">
                <a:latin typeface="Poppins"/>
                <a:cs typeface="Poppins"/>
              </a:rPr>
              <a:t>4. Resultados Práticos</a:t>
            </a:r>
          </a:p>
          <a:p>
            <a:r>
              <a:rPr lang="pt-BR" dirty="0">
                <a:latin typeface="Poppins"/>
                <a:cs typeface="Poppins"/>
              </a:rPr>
              <a:t>Redução de falhas humanas, padronização de inspeções e ações preventivas eficazes.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30242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60C37-CF66-A1B3-C938-C1862FE0C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4CECC3-6749-4600-C957-6C1F45330D49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48C381C-9268-E31F-2753-DF4E6A2DCE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E48AD4DF-F073-59AF-5F87-40E98452F92E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06B1B6B4-BF4A-CE83-924D-83283264CCF6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19E42879-B0F1-219F-6DD7-ABEF1BB2A206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A2BE4E1-7537-478A-9059-6DA36197F874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CEC7ED3-5BDE-8B38-9E84-D83C2952128D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484E8AAC-183E-F6D2-651C-9F0618359ADC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CE434B46-1B54-C2E4-434C-87B32A596D49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6BE29E3-5F17-A41F-ECD9-921A9C2C3C88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8CA8BD01-7835-3836-B657-21F01FC25AB9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4D7DCD8-0686-72A3-BC62-09DE8A4FD6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A06B1337-A7CB-AD41-F0C8-B1A9483F3C8E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3044F45F-5B6A-60EB-C99B-62816A6CC2EE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65E46A7-006D-19F8-E925-E2A253B75DE1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C563BF4-EDCA-8201-1018-47C7E09703A3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B7AFE06-BDD3-1587-1D2E-8400CAA6F71F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F86CF8BE-41CA-7CEC-B7BD-5D31559B7B8E}"/>
              </a:ext>
            </a:extLst>
          </p:cNvPr>
          <p:cNvGrpSpPr/>
          <p:nvPr/>
        </p:nvGrpSpPr>
        <p:grpSpPr>
          <a:xfrm rot="5400000">
            <a:off x="-687567" y="2510597"/>
            <a:ext cx="1451534" cy="3859840"/>
            <a:chOff x="0" y="0"/>
            <a:chExt cx="660400" cy="109749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566FD41-AB9A-1DC1-20F7-8F11A1353239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96CB5B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486EE3B9-EE32-905B-A7E1-773978D53646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D44A0995-C023-82B0-ADC0-1EE3DED3F0B3}"/>
              </a:ext>
            </a:extLst>
          </p:cNvPr>
          <p:cNvSpPr/>
          <p:nvPr/>
        </p:nvSpPr>
        <p:spPr>
          <a:xfrm>
            <a:off x="-312864" y="3714750"/>
            <a:ext cx="2322592" cy="1451534"/>
          </a:xfrm>
          <a:custGeom>
            <a:avLst/>
            <a:gdLst/>
            <a:ahLst/>
            <a:cxnLst/>
            <a:rect l="l" t="t" r="r" b="b"/>
            <a:pathLst>
              <a:path w="6193579" h="6193579">
                <a:moveTo>
                  <a:pt x="0" y="0"/>
                </a:moveTo>
                <a:lnTo>
                  <a:pt x="6193579" y="0"/>
                </a:lnTo>
                <a:lnTo>
                  <a:pt x="6193579" y="6193579"/>
                </a:lnTo>
                <a:lnTo>
                  <a:pt x="0" y="619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F63E420F-51EC-177B-EBF1-2E293F2D3A66}"/>
              </a:ext>
            </a:extLst>
          </p:cNvPr>
          <p:cNvGrpSpPr/>
          <p:nvPr/>
        </p:nvGrpSpPr>
        <p:grpSpPr>
          <a:xfrm rot="-5400000">
            <a:off x="9746313" y="2960036"/>
            <a:ext cx="1070534" cy="3341961"/>
            <a:chOff x="0" y="0"/>
            <a:chExt cx="660400" cy="1097497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CD3207F-BB8F-F493-608B-98BD4A44B8C9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AFE66C8-0E24-7E4F-BEFB-2E136A26D2C4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E7826EBB-3261-9994-030A-BD8101A90CB4}"/>
              </a:ext>
            </a:extLst>
          </p:cNvPr>
          <p:cNvSpPr/>
          <p:nvPr/>
        </p:nvSpPr>
        <p:spPr>
          <a:xfrm>
            <a:off x="-189172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28" name="Google Shape;110;p35">
            <a:extLst>
              <a:ext uri="{FF2B5EF4-FFF2-40B4-BE49-F238E27FC236}">
                <a16:creationId xmlns:a16="http://schemas.microsoft.com/office/drawing/2014/main" id="{479816AC-D0B6-EAA3-0189-0360E1AE9220}"/>
              </a:ext>
            </a:extLst>
          </p:cNvPr>
          <p:cNvSpPr txBox="1"/>
          <p:nvPr/>
        </p:nvSpPr>
        <p:spPr>
          <a:xfrm>
            <a:off x="768833" y="27057"/>
            <a:ext cx="3288140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Objetivo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6B0CDCF-EC05-C924-1355-904D51886A87}"/>
              </a:ext>
            </a:extLst>
          </p:cNvPr>
          <p:cNvSpPr txBox="1"/>
          <p:nvPr/>
        </p:nvSpPr>
        <p:spPr>
          <a:xfrm>
            <a:off x="685800" y="1054700"/>
            <a:ext cx="773158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✅ </a:t>
            </a:r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Padronizar inspeções de manutenção</a:t>
            </a:r>
            <a:b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Aplicar critérios técnicos baseados na NBR sendo uniformes para garantir consistência nos processos.</a:t>
            </a:r>
          </a:p>
          <a:p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⚙️ </a:t>
            </a:r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Reduzir falhas operacionais e retrabalhos</a:t>
            </a:r>
            <a:b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Identificar desvios com antecedência e evitar reincidências.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🔧 </a:t>
            </a:r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Aumentar a confiabilidade dos ativos</a:t>
            </a:r>
            <a:b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Melhorar a performance dos equipamentos por meio de ações preventivas.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📊 </a:t>
            </a:r>
            <a:r>
              <a:rPr lang="pt-BR" sz="1200" b="1" dirty="0">
                <a:solidFill>
                  <a:schemeClr val="bg1"/>
                </a:solidFill>
                <a:latin typeface="Poppins"/>
                <a:cs typeface="Poppins"/>
              </a:rPr>
              <a:t>Apoiar a gestão com tecnologia</a:t>
            </a:r>
            <a:b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Utilizar ferramentas digitais (Power Apps e Power BI) para controle e análise em tempo real.</a:t>
            </a:r>
          </a:p>
        </p:txBody>
      </p:sp>
    </p:spTree>
    <p:extLst>
      <p:ext uri="{BB962C8B-B14F-4D97-AF65-F5344CB8AC3E}">
        <p14:creationId xmlns:p14="http://schemas.microsoft.com/office/powerpoint/2010/main" val="144727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DCC1E3-6764-2067-CC17-7B615E3D2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20D6B22-A968-BBF0-B7D6-F3D550B96430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57B567CC-178B-DCEF-A200-9DA2016F97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78D43F78-6C8B-C2BD-6E66-6DC5EB677359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91EB57E-A183-4875-48C5-8059C6B4025A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0637088C-BCC2-CCDF-4BB8-9FC810BE02A7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165E833-6C36-911D-3EFE-DCC37FDB5DCC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06C0BAB0-E131-C32A-B5DB-E443A7CB0611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FB57E9CC-DA95-27DB-EE22-640DEB1FD851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08DBE0CD-B3EB-1521-6771-FEAB7CE37461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2069DC2-7FA4-6B8F-0134-A8B805F13067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3BCD9981-CE86-3B76-D159-D2CC725E4726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6D9401C-116C-8705-B4B1-FB72EB8523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443BA88-15C2-A386-C41E-B3C31164E2F9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B1864A76-0E1A-2D96-63BE-6704FC34E360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B46B645-51CE-44EC-39B4-6C54598E1643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3585E72-A142-0D82-BE8D-423CFE914922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B47BA1D-370A-E1E6-8E1B-1BCFE9D5074F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C50D8375-188E-385E-8017-13A38E2308E1}"/>
              </a:ext>
            </a:extLst>
          </p:cNvPr>
          <p:cNvGrpSpPr/>
          <p:nvPr/>
        </p:nvGrpSpPr>
        <p:grpSpPr>
          <a:xfrm rot="5400000">
            <a:off x="-947727" y="3304157"/>
            <a:ext cx="918134" cy="2806120"/>
            <a:chOff x="0" y="0"/>
            <a:chExt cx="660400" cy="109749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468A4D3-3857-5A77-3B7C-070F993CA2D2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96CB5B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329366EE-F7B7-A72E-A4CB-0FC489FDDABC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4B25E378-6629-63A7-6CD3-A8AC0194D164}"/>
              </a:ext>
            </a:extLst>
          </p:cNvPr>
          <p:cNvSpPr/>
          <p:nvPr/>
        </p:nvSpPr>
        <p:spPr>
          <a:xfrm>
            <a:off x="-361503" y="4263023"/>
            <a:ext cx="1303171" cy="918134"/>
          </a:xfrm>
          <a:custGeom>
            <a:avLst/>
            <a:gdLst/>
            <a:ahLst/>
            <a:cxnLst/>
            <a:rect l="l" t="t" r="r" b="b"/>
            <a:pathLst>
              <a:path w="6193579" h="6193579">
                <a:moveTo>
                  <a:pt x="0" y="0"/>
                </a:moveTo>
                <a:lnTo>
                  <a:pt x="6193579" y="0"/>
                </a:lnTo>
                <a:lnTo>
                  <a:pt x="6193579" y="6193579"/>
                </a:lnTo>
                <a:lnTo>
                  <a:pt x="0" y="619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BA9B14A9-0242-4FB6-3006-11930E85059B}"/>
              </a:ext>
            </a:extLst>
          </p:cNvPr>
          <p:cNvGrpSpPr/>
          <p:nvPr/>
        </p:nvGrpSpPr>
        <p:grpSpPr>
          <a:xfrm rot="-5400000">
            <a:off x="9746313" y="2960036"/>
            <a:ext cx="1070534" cy="3341961"/>
            <a:chOff x="0" y="0"/>
            <a:chExt cx="660400" cy="1097497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A1654528-613E-836A-87A0-B7B41D8FA911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8FDEB720-9BA5-DFE7-94F7-E4D6FB726C44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BC7CD154-33FE-E5A4-4EFA-C6C5208B809E}"/>
              </a:ext>
            </a:extLst>
          </p:cNvPr>
          <p:cNvSpPr/>
          <p:nvPr/>
        </p:nvSpPr>
        <p:spPr>
          <a:xfrm>
            <a:off x="-189172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28" name="Google Shape;110;p35">
            <a:extLst>
              <a:ext uri="{FF2B5EF4-FFF2-40B4-BE49-F238E27FC236}">
                <a16:creationId xmlns:a16="http://schemas.microsoft.com/office/drawing/2014/main" id="{73998653-45CE-CCCF-0F89-EF15322FAA60}"/>
              </a:ext>
            </a:extLst>
          </p:cNvPr>
          <p:cNvSpPr txBox="1"/>
          <p:nvPr/>
        </p:nvSpPr>
        <p:spPr>
          <a:xfrm>
            <a:off x="768833" y="27057"/>
            <a:ext cx="4793766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Desafio logístico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9E5F528A-20B6-78A6-5204-F5DDD00F9C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546" y="979816"/>
            <a:ext cx="7046456" cy="3649334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531F9E68-CF5F-D941-8F82-0468DD22A75B}"/>
              </a:ext>
            </a:extLst>
          </p:cNvPr>
          <p:cNvSpPr/>
          <p:nvPr/>
        </p:nvSpPr>
        <p:spPr>
          <a:xfrm>
            <a:off x="1194380" y="2114550"/>
            <a:ext cx="2768020" cy="762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71B45BD-A484-D992-EBB5-391C7A996FF6}"/>
              </a:ext>
            </a:extLst>
          </p:cNvPr>
          <p:cNvSpPr txBox="1"/>
          <p:nvPr/>
        </p:nvSpPr>
        <p:spPr>
          <a:xfrm>
            <a:off x="5562600" y="2804483"/>
            <a:ext cx="6921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rPr>
              <a:t>Máquinas de Via – 119 ativos</a:t>
            </a:r>
          </a:p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rPr>
              <a:t>Industrial – 996 ativos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91CEBF92-1CC5-0B5F-B54A-308446EBBC75}"/>
              </a:ext>
            </a:extLst>
          </p:cNvPr>
          <p:cNvSpPr/>
          <p:nvPr/>
        </p:nvSpPr>
        <p:spPr>
          <a:xfrm>
            <a:off x="5562599" y="2804483"/>
            <a:ext cx="1872247" cy="3693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68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410E88-67D1-92CF-8F5F-94DC697B3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51">
            <a:extLst>
              <a:ext uri="{FF2B5EF4-FFF2-40B4-BE49-F238E27FC236}">
                <a16:creationId xmlns:a16="http://schemas.microsoft.com/office/drawing/2014/main" id="{29E1F91F-9094-36BB-BD54-C3DFBE69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69" y="3341965"/>
            <a:ext cx="1951284" cy="1129474"/>
          </a:xfrm>
          <a:prstGeom prst="rect">
            <a:avLst/>
          </a:prstGeom>
        </p:spPr>
      </p:pic>
      <p:sp>
        <p:nvSpPr>
          <p:cNvPr id="20" name="Freeform 20">
            <a:extLst>
              <a:ext uri="{FF2B5EF4-FFF2-40B4-BE49-F238E27FC236}">
                <a16:creationId xmlns:a16="http://schemas.microsoft.com/office/drawing/2014/main" id="{5AC66776-191A-F82B-CA32-0BB773F9D63C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FC9D6A7-1079-BDF2-0C27-4A41931F9131}"/>
              </a:ext>
            </a:extLst>
          </p:cNvPr>
          <p:cNvGrpSpPr/>
          <p:nvPr/>
        </p:nvGrpSpPr>
        <p:grpSpPr>
          <a:xfrm rot="-5400000">
            <a:off x="-3930871" y="1039815"/>
            <a:ext cx="3126490" cy="5195811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26999A3-6DE4-62F4-DA36-CDC9BAD22D90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3A2A0C81-6BC4-1E1F-7125-6328721D5630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2AB9C8C6-D867-604F-77BD-F004A0AB49DE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FEFD83B1-2685-ED81-36F3-20BFA811CA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802910FF-D014-94D0-5FC6-E0C9509CDB54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44871EC-C045-73AC-C65E-5E6A20825326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2987FFDA-129D-529D-460E-EEB16F586394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45839AA-DF0E-F480-A3BA-D9A36D54C584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0E8B875D-1458-E6DF-01F0-531A0C19E3E8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D1C6DE49-5C71-AF71-9008-0037238A62E8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E9026595-35E8-0803-3E75-098D2E081F02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F7097344-D011-8062-4E5A-B8095776EB8F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783D39C2-6B75-2031-99E7-7BF6237FC85F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67D6E8D0-3F81-38CA-50F2-DDB04B8045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4F37FB8A-2735-5D51-2341-F6D4D4A9225F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4B839252-6E27-446E-26AC-4E4BF374D502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E7100210-736D-4A7C-1540-44ECB2D54FD3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BE24E8CC-0E9F-FB71-14DF-2C4B052BCB9E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1D80E0DD-A435-3D2D-9C25-F9C97F43AFC6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309BF130-AD8F-5458-CEFF-4AE40A1ECE1F}"/>
              </a:ext>
            </a:extLst>
          </p:cNvPr>
          <p:cNvSpPr txBox="1"/>
          <p:nvPr/>
        </p:nvSpPr>
        <p:spPr>
          <a:xfrm>
            <a:off x="609600" y="34081"/>
            <a:ext cx="6356965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Etapas de Implementação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4643F588-0E42-D57A-6F2A-3CBE61DEEB38}"/>
              </a:ext>
            </a:extLst>
          </p:cNvPr>
          <p:cNvSpPr/>
          <p:nvPr/>
        </p:nvSpPr>
        <p:spPr>
          <a:xfrm>
            <a:off x="-243840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A4FB9B-DDB6-560F-826C-92EED9AF0C50}"/>
              </a:ext>
            </a:extLst>
          </p:cNvPr>
          <p:cNvSpPr txBox="1"/>
          <p:nvPr/>
        </p:nvSpPr>
        <p:spPr>
          <a:xfrm>
            <a:off x="367045" y="1082481"/>
            <a:ext cx="1861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Definição da amostra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6F91413-10F2-4CA4-AA68-19D6D208CD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1343478"/>
            <a:ext cx="1911448" cy="13780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C5E429-295C-9C17-09EB-BCA7E11EE3AB}"/>
              </a:ext>
            </a:extLst>
          </p:cNvPr>
          <p:cNvSpPr txBox="1"/>
          <p:nvPr/>
        </p:nvSpPr>
        <p:spPr>
          <a:xfrm>
            <a:off x="2232154" y="1089314"/>
            <a:ext cx="241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Planejamento das inspeções</a:t>
            </a:r>
          </a:p>
        </p:txBody>
      </p:sp>
      <p:pic>
        <p:nvPicPr>
          <p:cNvPr id="10" name="Imagem 9" descr="Interface gráfica do usuário, Tabela&#10;&#10;O conteúdo gerado por IA pode estar incorreto.">
            <a:extLst>
              <a:ext uri="{FF2B5EF4-FFF2-40B4-BE49-F238E27FC236}">
                <a16:creationId xmlns:a16="http://schemas.microsoft.com/office/drawing/2014/main" id="{94792DC7-318B-89DC-EAE9-ED0BC7E5DB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4910" y="1343478"/>
            <a:ext cx="2214568" cy="137802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F735367-B6CC-C13E-FB69-96C0595C8F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8200" y="1346516"/>
            <a:ext cx="2214568" cy="137498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F81F6F5-EAB7-8E49-0ECF-74A49E40AA87}"/>
              </a:ext>
            </a:extLst>
          </p:cNvPr>
          <p:cNvSpPr txBox="1"/>
          <p:nvPr/>
        </p:nvSpPr>
        <p:spPr>
          <a:xfrm>
            <a:off x="4807006" y="1105258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Realização dos </a:t>
            </a: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checks</a:t>
            </a: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1A51F77-A858-D95D-6DE4-F0744C682C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5683" y="1343477"/>
            <a:ext cx="2028916" cy="137802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65AD9E0-F1DE-F4A3-6FC0-D3F75C6B30CA}"/>
              </a:ext>
            </a:extLst>
          </p:cNvPr>
          <p:cNvSpPr txBox="1"/>
          <p:nvPr/>
        </p:nvSpPr>
        <p:spPr>
          <a:xfrm>
            <a:off x="7180961" y="1105259"/>
            <a:ext cx="1712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Registro dos </a:t>
            </a: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checks</a:t>
            </a: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2D61787-BB71-A4DC-DA63-0DF244E463E9}"/>
              </a:ext>
            </a:extLst>
          </p:cNvPr>
          <p:cNvSpPr txBox="1"/>
          <p:nvPr/>
        </p:nvSpPr>
        <p:spPr>
          <a:xfrm>
            <a:off x="220637" y="3109420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Gerenciamento da rotina</a:t>
            </a:r>
          </a:p>
        </p:txBody>
      </p:sp>
      <p:pic>
        <p:nvPicPr>
          <p:cNvPr id="21" name="Imagem 20" descr="Diagrama&#10;&#10;O conteúdo gerado por IA pode estar incorreto.">
            <a:extLst>
              <a:ext uri="{FF2B5EF4-FFF2-40B4-BE49-F238E27FC236}">
                <a16:creationId xmlns:a16="http://schemas.microsoft.com/office/drawing/2014/main" id="{70012900-497A-CBAC-F614-A6C3882F31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8527" y="3348798"/>
            <a:ext cx="2200952" cy="11253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1013E0B-3C9F-E288-EDED-844339DC8CB1}"/>
              </a:ext>
            </a:extLst>
          </p:cNvPr>
          <p:cNvSpPr txBox="1"/>
          <p:nvPr/>
        </p:nvSpPr>
        <p:spPr>
          <a:xfrm>
            <a:off x="2665798" y="3102499"/>
            <a:ext cx="153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Análise de Causa</a:t>
            </a: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1ED96F01-EE25-C90A-F748-3427104F7FEC}"/>
              </a:ext>
            </a:extLst>
          </p:cNvPr>
          <p:cNvCxnSpPr/>
          <p:nvPr/>
        </p:nvCxnSpPr>
        <p:spPr>
          <a:xfrm flipH="1">
            <a:off x="1905000" y="3559699"/>
            <a:ext cx="230411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 descr="Gráfico, Gráfico de cascata&#10;&#10;O conteúdo gerado por IA pode estar incorreto.">
            <a:extLst>
              <a:ext uri="{FF2B5EF4-FFF2-40B4-BE49-F238E27FC236}">
                <a16:creationId xmlns:a16="http://schemas.microsoft.com/office/drawing/2014/main" id="{1A96BA5E-CC6C-DBE4-4E9F-1380DB4907B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51" t="3611" r="2912" b="3023"/>
          <a:stretch>
            <a:fillRect/>
          </a:stretch>
        </p:blipFill>
        <p:spPr bwMode="auto">
          <a:xfrm>
            <a:off x="4658773" y="3353950"/>
            <a:ext cx="2200952" cy="112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EA6305E6-0824-AA63-236F-D4C0558C4720}"/>
              </a:ext>
            </a:extLst>
          </p:cNvPr>
          <p:cNvSpPr txBox="1"/>
          <p:nvPr/>
        </p:nvSpPr>
        <p:spPr>
          <a:xfrm>
            <a:off x="5107710" y="3102499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Plano de Ação</a:t>
            </a: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EBF10760-4D0A-C959-B20D-7A77AD991AFB}"/>
              </a:ext>
            </a:extLst>
          </p:cNvPr>
          <p:cNvGrpSpPr/>
          <p:nvPr/>
        </p:nvGrpSpPr>
        <p:grpSpPr>
          <a:xfrm>
            <a:off x="6989652" y="3348797"/>
            <a:ext cx="2094947" cy="1125301"/>
            <a:chOff x="0" y="0"/>
            <a:chExt cx="10969406" cy="4043487"/>
          </a:xfrm>
        </p:grpSpPr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54B66964-9024-3A57-0401-8ECDC6853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10969406" cy="4043487"/>
            </a:xfrm>
            <a:prstGeom prst="rect">
              <a:avLst/>
            </a:prstGeom>
          </p:spPr>
        </p:pic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AAA0BF58-2CD5-98F5-4740-8D8BB73ACCEA}"/>
                </a:ext>
              </a:extLst>
            </p:cNvPr>
            <p:cNvSpPr/>
            <p:nvPr/>
          </p:nvSpPr>
          <p:spPr>
            <a:xfrm>
              <a:off x="5997375" y="504653"/>
              <a:ext cx="4972031" cy="3499110"/>
            </a:xfrm>
            <a:prstGeom prst="rect">
              <a:avLst/>
            </a:prstGeom>
            <a:solidFill>
              <a:srgbClr val="156082">
                <a:alpha val="4705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235F82D-2B99-3405-B32F-1CE98680FD1B}"/>
              </a:ext>
            </a:extLst>
          </p:cNvPr>
          <p:cNvSpPr txBox="1"/>
          <p:nvPr/>
        </p:nvSpPr>
        <p:spPr>
          <a:xfrm>
            <a:off x="7047090" y="3109420"/>
            <a:ext cx="1895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Apuração dos ganhos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4AE9C9D1-58E0-9200-2927-21948C0395DC}"/>
              </a:ext>
            </a:extLst>
          </p:cNvPr>
          <p:cNvSpPr txBox="1"/>
          <p:nvPr/>
        </p:nvSpPr>
        <p:spPr>
          <a:xfrm>
            <a:off x="3210094" y="636820"/>
            <a:ext cx="188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6600"/>
                </a:solidFill>
                <a:latin typeface="Congenial" panose="02000503040000020004" pitchFamily="2" charset="0"/>
              </a:rPr>
              <a:t>Prevenção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20628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0D830C-B3CC-3CB0-0369-BE3874C66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">
            <a:extLst>
              <a:ext uri="{FF2B5EF4-FFF2-40B4-BE49-F238E27FC236}">
                <a16:creationId xmlns:a16="http://schemas.microsoft.com/office/drawing/2014/main" id="{BF7D8CE6-E901-E4AF-62A7-C43952D3AE85}"/>
              </a:ext>
            </a:extLst>
          </p:cNvPr>
          <p:cNvSpPr/>
          <p:nvPr/>
        </p:nvSpPr>
        <p:spPr>
          <a:xfrm>
            <a:off x="4343400" y="-971550"/>
            <a:ext cx="8435167" cy="8580908"/>
          </a:xfrm>
          <a:custGeom>
            <a:avLst/>
            <a:gdLst/>
            <a:ahLst/>
            <a:cxnLst/>
            <a:rect l="l" t="t" r="r" b="b"/>
            <a:pathLst>
              <a:path w="17125090" h="17125090">
                <a:moveTo>
                  <a:pt x="0" y="0"/>
                </a:moveTo>
                <a:lnTo>
                  <a:pt x="17125090" y="0"/>
                </a:lnTo>
                <a:lnTo>
                  <a:pt x="17125090" y="17125090"/>
                </a:lnTo>
                <a:lnTo>
                  <a:pt x="0" y="17125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DBBEF304-7802-5685-5E46-5C064B5FCDB4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B035B01D-22F7-5948-1CC4-B6C0E3401D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F5F9000D-E6E2-4470-7FF0-3EF99F247EC9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9C34579-7A60-B1D8-2BE5-299C417A9330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5A9E10EA-0956-278D-787A-7C64EB0C6996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C5E1A3A1-AA73-0CB4-F4FA-0E1DB1368244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37CAFDF2-1FF8-37C3-D126-EF98AAE4A677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A0FAE15E-3814-41B5-BA7A-9FD972A9E4CF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0236832B-09BB-70EB-0009-E954DA3960B7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8CC55917-1E6C-5BAA-5B6B-69B564B6E985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E9EAAAC-7F85-CE22-D4B4-2BFBF8325CEA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8EBB4CCB-45E3-4C04-5323-2F57BD3F6E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2AB80CF5-2DCE-4294-A1C1-67B7B8869134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81C4739B-FF5B-0985-780E-EB8BDB26A53D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18941F19-4505-EE32-B97E-D151227180EE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511DCF1E-AAB1-B333-A40F-A22387165DB5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319E2BD2-2A20-CB26-9398-87F2C0C9014F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pic>
        <p:nvPicPr>
          <p:cNvPr id="4" name="Google Shape;284;p46">
            <a:extLst>
              <a:ext uri="{FF2B5EF4-FFF2-40B4-BE49-F238E27FC236}">
                <a16:creationId xmlns:a16="http://schemas.microsoft.com/office/drawing/2014/main" id="{7EB9DFF6-68F8-71EE-AD38-3C7C0DCFA10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627" t="8552" r="6471" b="8552"/>
          <a:stretch/>
        </p:blipFill>
        <p:spPr>
          <a:xfrm>
            <a:off x="5076510" y="1549238"/>
            <a:ext cx="4448490" cy="332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1;p46">
            <a:extLst>
              <a:ext uri="{FF2B5EF4-FFF2-40B4-BE49-F238E27FC236}">
                <a16:creationId xmlns:a16="http://schemas.microsoft.com/office/drawing/2014/main" id="{2733669C-5017-C656-D908-BE4241C5F79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92205" y="2187557"/>
            <a:ext cx="1087719" cy="207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93;p46">
            <a:extLst>
              <a:ext uri="{FF2B5EF4-FFF2-40B4-BE49-F238E27FC236}">
                <a16:creationId xmlns:a16="http://schemas.microsoft.com/office/drawing/2014/main" id="{30F9FA22-1860-CB5D-2A82-4FE725678DC2}"/>
              </a:ext>
            </a:extLst>
          </p:cNvPr>
          <p:cNvSpPr/>
          <p:nvPr/>
        </p:nvSpPr>
        <p:spPr>
          <a:xfrm>
            <a:off x="-907415" y="-837867"/>
            <a:ext cx="1877841" cy="18778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endParaRPr sz="5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0;p35">
            <a:extLst>
              <a:ext uri="{FF2B5EF4-FFF2-40B4-BE49-F238E27FC236}">
                <a16:creationId xmlns:a16="http://schemas.microsoft.com/office/drawing/2014/main" id="{A9CCE9FD-99A3-7317-C52A-82D233F722DA}"/>
              </a:ext>
            </a:extLst>
          </p:cNvPr>
          <p:cNvSpPr txBox="1"/>
          <p:nvPr/>
        </p:nvSpPr>
        <p:spPr>
          <a:xfrm>
            <a:off x="248186" y="-61248"/>
            <a:ext cx="5405838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Criação do App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C462DE-40EC-222D-13B4-ACEF7D353C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0936" y="2488684"/>
            <a:ext cx="830256" cy="14687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F0F5F9-EF48-93CD-C4D2-B316D1BEA6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8197" y="2127650"/>
            <a:ext cx="3164527" cy="157562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D793717-FD13-E6E4-1AAD-BC28FF89BFAA}"/>
              </a:ext>
            </a:extLst>
          </p:cNvPr>
          <p:cNvSpPr txBox="1"/>
          <p:nvPr/>
        </p:nvSpPr>
        <p:spPr>
          <a:xfrm>
            <a:off x="107242" y="1276350"/>
            <a:ext cx="41161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None/>
            </a:pPr>
            <a:r>
              <a:rPr lang="pt-BR" sz="1200" dirty="0">
                <a:solidFill>
                  <a:schemeClr val="bg1"/>
                </a:solidFill>
              </a:rPr>
              <a:t>Com o objetivo de padronizar e facilitar o registro das inspeções de qualidade, foi desenvolvido um aplicativo personalizado na plataforma Power Apps. A ferramenta permite o cadastro estruturado dos </a:t>
            </a:r>
            <a:r>
              <a:rPr lang="pt-BR" sz="1200" dirty="0" err="1">
                <a:solidFill>
                  <a:schemeClr val="bg1"/>
                </a:solidFill>
              </a:rPr>
              <a:t>checks</a:t>
            </a:r>
            <a:r>
              <a:rPr lang="pt-BR" sz="1200" dirty="0">
                <a:solidFill>
                  <a:schemeClr val="bg1"/>
                </a:solidFill>
              </a:rPr>
              <a:t> de qualidade, possibilitando ao inspetor: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</a:rPr>
              <a:t>Detalhar o local exato da ocorrência;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</a:rPr>
              <a:t>Informar o motivo do desvio identificado;</a:t>
            </a:r>
          </a:p>
          <a:p>
            <a:pPr marL="34290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</a:rPr>
              <a:t>Anexar imagens diretamente no registro, o que contribui para uma melhor contextualização e análise das não conformidades.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F27C6A-E1B3-0003-0A32-6C383C842265}"/>
              </a:ext>
            </a:extLst>
          </p:cNvPr>
          <p:cNvSpPr txBox="1"/>
          <p:nvPr/>
        </p:nvSpPr>
        <p:spPr>
          <a:xfrm>
            <a:off x="6096000" y="1260203"/>
            <a:ext cx="188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6600"/>
                </a:solidFill>
                <a:latin typeface="Congenial" panose="02000503040000020004" pitchFamily="2" charset="0"/>
              </a:rPr>
              <a:t>Tecnologia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98842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1CDE3-AD8F-BF82-BB98-804B4569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78ECFFEC-A43B-8F82-AB41-365679A58FB6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2C1206C9-0AD4-0D1D-F779-12E80EBA7FB0}"/>
              </a:ext>
            </a:extLst>
          </p:cNvPr>
          <p:cNvGrpSpPr/>
          <p:nvPr/>
        </p:nvGrpSpPr>
        <p:grpSpPr>
          <a:xfrm rot="-5400000">
            <a:off x="-3930871" y="1039815"/>
            <a:ext cx="3126490" cy="5195811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3F427CF-05E0-FE78-0FAE-AC628B7A37FE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5E1967FF-9F98-0107-252D-E7995584F373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5ED1F763-1768-D063-2E8B-054F7027F6A0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1AD0340D-D8EF-5FA6-4F79-0601A4A8F5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1F71BF90-1650-B5A0-8627-3312F2FE79DC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679C08B6-4B38-6238-59FB-28920046D697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D9F37EAD-265E-EAA2-38FD-3F797CA372A1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84798694-9C51-B91C-E740-F3D5429214C3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0B7DD88B-F970-2585-11D5-4D8F2BF911AC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BF1AD6ED-AF57-429F-BA72-908CC358E351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48740905-61FD-B792-7002-34A0A7D7F812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B74C2DEE-C337-8F52-EE0C-278E917B262D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64FA5E96-1AA8-E026-1E18-516377FB35EC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37DAF6FA-979B-F99A-C9E3-EC80E97BB2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7F9E1050-BD6A-CDE3-0C20-F0F2A9DA87A6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6778EDA2-BCF3-C643-62A2-1FA3D0D200F1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6D50AFEC-FC2E-A530-F2F4-C703C2ED41EC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EF9A1AD1-0821-A434-B14B-FEC9658C98F2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E443B8E2-63AA-E8C1-3FEC-C526D4705311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9BE828FC-2DC8-0C23-E15F-0E7D2A6FDC81}"/>
              </a:ext>
            </a:extLst>
          </p:cNvPr>
          <p:cNvSpPr txBox="1"/>
          <p:nvPr/>
        </p:nvSpPr>
        <p:spPr>
          <a:xfrm>
            <a:off x="426091" y="30703"/>
            <a:ext cx="5420142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Gestão das inspeções 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1FA7B141-46F3-B994-0AD0-00E3E7233C8B}"/>
              </a:ext>
            </a:extLst>
          </p:cNvPr>
          <p:cNvSpPr/>
          <p:nvPr/>
        </p:nvSpPr>
        <p:spPr>
          <a:xfrm>
            <a:off x="-243840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F2AAA416-A483-ECDA-FCB1-EEB7280A3F29}"/>
              </a:ext>
            </a:extLst>
          </p:cNvPr>
          <p:cNvCxnSpPr/>
          <p:nvPr/>
        </p:nvCxnSpPr>
        <p:spPr>
          <a:xfrm flipH="1">
            <a:off x="1905000" y="3559699"/>
            <a:ext cx="230411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extLst>
              <a:ext uri="{FF2B5EF4-FFF2-40B4-BE49-F238E27FC236}">
                <a16:creationId xmlns:a16="http://schemas.microsoft.com/office/drawing/2014/main" id="{09C65657-97FF-76E1-98BA-6C4C7381D9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061" y="920119"/>
            <a:ext cx="5947373" cy="3366342"/>
          </a:xfrm>
          <a:prstGeom prst="rect">
            <a:avLst/>
          </a:prstGeom>
        </p:spPr>
      </p:pic>
      <p:grpSp>
        <p:nvGrpSpPr>
          <p:cNvPr id="53" name="Agrupar 52">
            <a:extLst>
              <a:ext uri="{FF2B5EF4-FFF2-40B4-BE49-F238E27FC236}">
                <a16:creationId xmlns:a16="http://schemas.microsoft.com/office/drawing/2014/main" id="{F82CE59A-2D09-662F-ED2D-96B60E8BB847}"/>
              </a:ext>
            </a:extLst>
          </p:cNvPr>
          <p:cNvGrpSpPr/>
          <p:nvPr/>
        </p:nvGrpSpPr>
        <p:grpSpPr>
          <a:xfrm>
            <a:off x="6313332" y="1176585"/>
            <a:ext cx="7350158" cy="1166196"/>
            <a:chOff x="9296574" y="1645520"/>
            <a:chExt cx="7350158" cy="1166196"/>
          </a:xfrm>
        </p:grpSpPr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C80E2A70-7C96-8228-A74A-734725F9C146}"/>
                </a:ext>
              </a:extLst>
            </p:cNvPr>
            <p:cNvSpPr txBox="1"/>
            <p:nvPr/>
          </p:nvSpPr>
          <p:spPr>
            <a:xfrm>
              <a:off x="9938634" y="1645520"/>
              <a:ext cx="67080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rgbClr val="FF6600"/>
                  </a:solidFill>
                  <a:latin typeface="Congenial" panose="02000503040000020004" pitchFamily="2" charset="0"/>
                </a:rPr>
                <a:t>+23000</a:t>
              </a:r>
              <a:endParaRPr lang="pt-BR" sz="2000" dirty="0">
                <a:solidFill>
                  <a:srgbClr val="FF6600"/>
                </a:solidFill>
              </a:endParaRP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275DFF51-F240-C857-E8C5-4D8CD68136A0}"/>
                </a:ext>
              </a:extLst>
            </p:cNvPr>
            <p:cNvSpPr txBox="1"/>
            <p:nvPr/>
          </p:nvSpPr>
          <p:spPr>
            <a:xfrm>
              <a:off x="9296574" y="2103830"/>
              <a:ext cx="289542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 err="1">
                  <a:solidFill>
                    <a:srgbClr val="FF6600"/>
                  </a:solidFill>
                  <a:latin typeface="Congenial" panose="02000503040000020004" pitchFamily="2" charset="0"/>
                </a:rPr>
                <a:t>Checks</a:t>
              </a:r>
              <a:r>
                <a:rPr lang="pt-BR" sz="2000" b="1" dirty="0">
                  <a:solidFill>
                    <a:srgbClr val="FF6600"/>
                  </a:solidFill>
                  <a:latin typeface="Congenial" panose="02000503040000020004" pitchFamily="2" charset="0"/>
                </a:rPr>
                <a:t> de </a:t>
              </a:r>
            </a:p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ongenial" panose="02000503040000020004" pitchFamily="2" charset="0"/>
                </a:rPr>
                <a:t>qualidade</a:t>
              </a: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09D093E5-0109-1134-E2A0-C459681E2FE6}"/>
              </a:ext>
            </a:extLst>
          </p:cNvPr>
          <p:cNvGrpSpPr/>
          <p:nvPr/>
        </p:nvGrpSpPr>
        <p:grpSpPr>
          <a:xfrm>
            <a:off x="6965302" y="2781670"/>
            <a:ext cx="6708098" cy="1313877"/>
            <a:chOff x="9948544" y="4014187"/>
            <a:chExt cx="6708098" cy="1313877"/>
          </a:xfrm>
        </p:grpSpPr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D9F83001-95A1-2218-A66A-CD4CCA0E3DC1}"/>
                </a:ext>
              </a:extLst>
            </p:cNvPr>
            <p:cNvSpPr txBox="1"/>
            <p:nvPr/>
          </p:nvSpPr>
          <p:spPr>
            <a:xfrm>
              <a:off x="9948544" y="4014187"/>
              <a:ext cx="67080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rgbClr val="FF6600"/>
                  </a:solidFill>
                  <a:latin typeface="Congenial" panose="02000503040000020004" pitchFamily="2" charset="0"/>
                </a:rPr>
                <a:t>+ 1000</a:t>
              </a:r>
              <a:endParaRPr lang="pt-BR" sz="2000" dirty="0">
                <a:solidFill>
                  <a:srgbClr val="FF6600"/>
                </a:solidFill>
              </a:endParaRP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98D7929C-1908-D559-3BA6-E68C46AD3A02}"/>
                </a:ext>
              </a:extLst>
            </p:cNvPr>
            <p:cNvSpPr txBox="1"/>
            <p:nvPr/>
          </p:nvSpPr>
          <p:spPr>
            <a:xfrm>
              <a:off x="10069842" y="4620178"/>
              <a:ext cx="23734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rgbClr val="FF6600"/>
                  </a:solidFill>
                  <a:latin typeface="Congenial" panose="02000503040000020004" pitchFamily="2" charset="0"/>
                </a:rPr>
                <a:t>Desvios detectados</a:t>
              </a:r>
              <a:endParaRPr lang="pt-BR" sz="2000" dirty="0">
                <a:solidFill>
                  <a:srgbClr val="FF6600"/>
                </a:solidFill>
              </a:endParaRPr>
            </a:p>
          </p:txBody>
        </p:sp>
      </p:grp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B0F154F-F094-8BC7-30B0-7D0DF9096B5D}"/>
              </a:ext>
            </a:extLst>
          </p:cNvPr>
          <p:cNvSpPr txBox="1"/>
          <p:nvPr/>
        </p:nvSpPr>
        <p:spPr>
          <a:xfrm>
            <a:off x="2366219" y="4391987"/>
            <a:ext cx="188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6600"/>
                </a:solidFill>
                <a:latin typeface="Congenial" panose="02000503040000020004" pitchFamily="2" charset="0"/>
              </a:rPr>
              <a:t>Tecnologia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9185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BC934-425F-66D4-56F5-2267027F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6D11853F-2A32-C8FC-E64C-7706DFE10BBC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6E9255D-51A2-3C2D-DF1C-79E614EFCEE1}"/>
              </a:ext>
            </a:extLst>
          </p:cNvPr>
          <p:cNvGrpSpPr/>
          <p:nvPr/>
        </p:nvGrpSpPr>
        <p:grpSpPr>
          <a:xfrm rot="-5400000">
            <a:off x="-3969810" y="1078754"/>
            <a:ext cx="3126490" cy="5117933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0773462-E3D7-670B-A228-38328DEC7DF1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F6FB13D7-8F48-5049-3653-B3E1EBC050BD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1159CE8B-6DF0-2E05-6E4A-A8177B8D6115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F2D7896D-24EC-6612-1A15-CD8E2E576A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744052A7-1FD0-1D63-CA87-09231C7B90C6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34F6FFB5-6CB8-CF8D-C9AE-57B59253379D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7EAEBD3E-371E-4F6E-10FF-1BE04A2EF983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14F868F8-75BC-8884-37AE-364F92A8A24C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586D3BD7-09C6-174A-7A18-61DFD40EBA4C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A291CC9C-614E-5241-5A13-A127D8B4B9E8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FA94BDC8-105D-63D1-9240-3DAFF75D354B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4587CB0C-F4FB-AAD6-73B1-0FD5FDACB7BF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DA67FBD3-E47E-1EF1-5C36-66630359A55B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972FAD44-1C2B-8462-5C93-2F67889EAD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8034DB85-0AEA-E9F0-4ECE-C929521623AA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F34954EC-7115-EC89-4365-30FE8C4A5EEF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27926A89-F4D5-3664-08A9-00C8DCFAD4CC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F73FEEDB-7D70-7E52-8EBA-C41BF3FBEA5C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7AF4F00B-4ABA-38B7-B72A-6D21942521F5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E98612CC-7FB9-2E49-F532-3628EAA0460B}"/>
              </a:ext>
            </a:extLst>
          </p:cNvPr>
          <p:cNvSpPr txBox="1"/>
          <p:nvPr/>
        </p:nvSpPr>
        <p:spPr>
          <a:xfrm>
            <a:off x="609601" y="34081"/>
            <a:ext cx="5420142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Desvios identificados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894CFC7B-272F-5AFB-2EE4-38F7A6E98555}"/>
              </a:ext>
            </a:extLst>
          </p:cNvPr>
          <p:cNvSpPr/>
          <p:nvPr/>
        </p:nvSpPr>
        <p:spPr>
          <a:xfrm>
            <a:off x="-243840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7D53BE-670D-668A-38FA-A4FED51BD976}"/>
              </a:ext>
            </a:extLst>
          </p:cNvPr>
          <p:cNvSpPr txBox="1"/>
          <p:nvPr/>
        </p:nvSpPr>
        <p:spPr>
          <a:xfrm>
            <a:off x="685800" y="985911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Poppins"/>
                <a:cs typeface="Poppins"/>
              </a:rPr>
              <a:t>Vagões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4D21675-78E2-0541-515E-CAF7BB4F0C2E}"/>
              </a:ext>
            </a:extLst>
          </p:cNvPr>
          <p:cNvGrpSpPr/>
          <p:nvPr/>
        </p:nvGrpSpPr>
        <p:grpSpPr>
          <a:xfrm>
            <a:off x="228600" y="1266717"/>
            <a:ext cx="1356476" cy="1609833"/>
            <a:chOff x="367045" y="1442621"/>
            <a:chExt cx="2096035" cy="243416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D35150E-6BDC-3E45-72E2-D93898098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7045" y="1447658"/>
              <a:ext cx="1024659" cy="1253633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0C0BC931-6DF3-23A1-FFF1-2F1D351B3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101" r="13101"/>
            <a:stretch/>
          </p:blipFill>
          <p:spPr>
            <a:xfrm>
              <a:off x="1528469" y="1442621"/>
              <a:ext cx="934611" cy="1253633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6A7A39A-99ED-689A-716C-501823350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3977" y="2827323"/>
              <a:ext cx="1017727" cy="1049460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77F4882-5065-11DC-8EAB-7AA7B507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33629" y="2803204"/>
              <a:ext cx="929451" cy="1040791"/>
            </a:xfrm>
            <a:prstGeom prst="rect">
              <a:avLst/>
            </a:prstGeom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B5C198-583E-26C4-8A58-CEEB00F73ECC}"/>
              </a:ext>
            </a:extLst>
          </p:cNvPr>
          <p:cNvSpPr txBox="1"/>
          <p:nvPr/>
        </p:nvSpPr>
        <p:spPr>
          <a:xfrm>
            <a:off x="2097213" y="987973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Poppins"/>
                <a:cs typeface="Poppins"/>
              </a:rPr>
              <a:t>Componentes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301B7EC-DAB5-B459-761F-811FF040EA76}"/>
              </a:ext>
            </a:extLst>
          </p:cNvPr>
          <p:cNvGrpSpPr/>
          <p:nvPr/>
        </p:nvGrpSpPr>
        <p:grpSpPr>
          <a:xfrm>
            <a:off x="1828800" y="1276350"/>
            <a:ext cx="1636527" cy="1609833"/>
            <a:chOff x="2556599" y="1435383"/>
            <a:chExt cx="2200487" cy="244877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27948E6-4E4C-60BD-D51D-7CCA17940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8400"/>
            <a:stretch/>
          </p:blipFill>
          <p:spPr>
            <a:xfrm>
              <a:off x="2556600" y="1442621"/>
              <a:ext cx="1023286" cy="1253633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0C0FAA4-57A3-908B-CA4C-DFD80711D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56599" y="2802475"/>
              <a:ext cx="1017727" cy="1074151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A230D74-36DB-D2D6-DD9A-D727D56B9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3800" y="1435383"/>
              <a:ext cx="1023286" cy="1273473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FEF55B43-A4DA-8E09-1730-DE7CD99F1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33800" y="2810007"/>
              <a:ext cx="1023286" cy="1074152"/>
            </a:xfrm>
            <a:prstGeom prst="rect">
              <a:avLst/>
            </a:prstGeom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A00FB5D-E0C1-299C-C894-EBFFC5CBFBFD}"/>
              </a:ext>
            </a:extLst>
          </p:cNvPr>
          <p:cNvSpPr txBox="1"/>
          <p:nvPr/>
        </p:nvSpPr>
        <p:spPr>
          <a:xfrm>
            <a:off x="4028605" y="985910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Poppins"/>
                <a:cs typeface="Poppins"/>
              </a:rPr>
              <a:t>Locomotivas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6A6BD8A-156B-002E-F1EF-90E69EA54281}"/>
              </a:ext>
            </a:extLst>
          </p:cNvPr>
          <p:cNvSpPr txBox="1"/>
          <p:nvPr/>
        </p:nvSpPr>
        <p:spPr>
          <a:xfrm>
            <a:off x="6002419" y="985910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Poppins"/>
                <a:cs typeface="Poppins"/>
              </a:rPr>
              <a:t>Industrial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9956C03-1C86-E7A7-AD23-D68F6AF7D71D}"/>
              </a:ext>
            </a:extLst>
          </p:cNvPr>
          <p:cNvSpPr txBox="1"/>
          <p:nvPr/>
        </p:nvSpPr>
        <p:spPr>
          <a:xfrm>
            <a:off x="7543800" y="985910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Poppins"/>
                <a:cs typeface="Poppins"/>
              </a:rPr>
              <a:t>Máquina de via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E2D8192-D9DC-AD5E-D482-F39171DE2B07}"/>
              </a:ext>
            </a:extLst>
          </p:cNvPr>
          <p:cNvGrpSpPr/>
          <p:nvPr/>
        </p:nvGrpSpPr>
        <p:grpSpPr>
          <a:xfrm>
            <a:off x="7272304" y="1259380"/>
            <a:ext cx="1681180" cy="1626804"/>
            <a:chOff x="7239550" y="1259379"/>
            <a:chExt cx="1816620" cy="1845771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A707219-0B8A-7684-9B6C-558E58D8A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239550" y="1267986"/>
              <a:ext cx="844653" cy="981398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E430FDD8-9741-09C1-5F7A-543A39DC0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53400" y="1259379"/>
              <a:ext cx="902770" cy="983153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2DCC07AE-03FE-3274-8FDA-6C209FA0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50296" y="2293069"/>
              <a:ext cx="844653" cy="812081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2BDCF9BD-F4E5-7393-3C2A-05229BC94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155173" y="2293481"/>
              <a:ext cx="897866" cy="806013"/>
            </a:xfrm>
            <a:prstGeom prst="rect">
              <a:avLst/>
            </a:prstGeom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F762D372-C0FE-468A-64B2-7CEEA097FE43}"/>
              </a:ext>
            </a:extLst>
          </p:cNvPr>
          <p:cNvGrpSpPr/>
          <p:nvPr/>
        </p:nvGrpSpPr>
        <p:grpSpPr>
          <a:xfrm>
            <a:off x="3733800" y="1266717"/>
            <a:ext cx="1659109" cy="1619466"/>
            <a:chOff x="4055891" y="1266717"/>
            <a:chExt cx="1948602" cy="1887560"/>
          </a:xfrm>
        </p:grpSpPr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829F6FB3-F8D7-0E1B-893C-52C2F0F02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l="13449" t="34737"/>
            <a:stretch>
              <a:fillRect/>
            </a:stretch>
          </p:blipFill>
          <p:spPr>
            <a:xfrm>
              <a:off x="4055891" y="1270455"/>
              <a:ext cx="964506" cy="972569"/>
            </a:xfrm>
            <a:prstGeom prst="rect">
              <a:avLst/>
            </a:prstGeom>
          </p:spPr>
        </p:pic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0EFC17DD-AACE-20F7-8751-39859CA58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 t="18563"/>
            <a:stretch>
              <a:fillRect/>
            </a:stretch>
          </p:blipFill>
          <p:spPr>
            <a:xfrm>
              <a:off x="5076274" y="1266717"/>
              <a:ext cx="928219" cy="966341"/>
            </a:xfrm>
            <a:prstGeom prst="rect">
              <a:avLst/>
            </a:prstGeom>
          </p:spPr>
        </p:pic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E5D187BB-7CCD-E4CA-F1F9-BF7BA28B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b="36408"/>
            <a:stretch>
              <a:fillRect/>
            </a:stretch>
          </p:blipFill>
          <p:spPr>
            <a:xfrm>
              <a:off x="4055892" y="2294945"/>
              <a:ext cx="964505" cy="859332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5AA19739-5D49-2615-2D2C-144CAE3BE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074475" y="2284040"/>
              <a:ext cx="928220" cy="870237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5DF3AFBB-F75D-E1C4-8EEA-EE96842743C2}"/>
              </a:ext>
            </a:extLst>
          </p:cNvPr>
          <p:cNvGrpSpPr/>
          <p:nvPr/>
        </p:nvGrpSpPr>
        <p:grpSpPr>
          <a:xfrm>
            <a:off x="5638800" y="1235080"/>
            <a:ext cx="1430780" cy="1651102"/>
            <a:chOff x="5498617" y="1235080"/>
            <a:chExt cx="1430780" cy="1651102"/>
          </a:xfrm>
        </p:grpSpPr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13624E77-6F94-E392-7685-6AE8AE45B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98617" y="1238890"/>
              <a:ext cx="673583" cy="843931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03040C6F-4185-03E3-C98E-2A279F40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252917" y="2128941"/>
              <a:ext cx="676480" cy="757241"/>
            </a:xfrm>
            <a:prstGeom prst="rect">
              <a:avLst/>
            </a:prstGeom>
          </p:spPr>
        </p:pic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F185DB9D-1D7D-BA32-9572-3B1D873E5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r="58729"/>
            <a:stretch>
              <a:fillRect/>
            </a:stretch>
          </p:blipFill>
          <p:spPr>
            <a:xfrm>
              <a:off x="5510555" y="2139548"/>
              <a:ext cx="648329" cy="746634"/>
            </a:xfrm>
            <a:prstGeom prst="rect">
              <a:avLst/>
            </a:prstGeom>
          </p:spPr>
        </p:pic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A46C65C9-CA91-CFAB-5D12-BC3AF05DF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252917" y="1235080"/>
              <a:ext cx="676480" cy="839394"/>
            </a:xfrm>
            <a:prstGeom prst="rect">
              <a:avLst/>
            </a:prstGeom>
          </p:spPr>
        </p:pic>
      </p:grp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E6FA9FE4-5B2F-C9C8-4ECE-452F822864EB}"/>
              </a:ext>
            </a:extLst>
          </p:cNvPr>
          <p:cNvSpPr txBox="1"/>
          <p:nvPr/>
        </p:nvSpPr>
        <p:spPr>
          <a:xfrm>
            <a:off x="2567890" y="3302659"/>
            <a:ext cx="7462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Poppins"/>
                <a:cs typeface="Poppins"/>
              </a:rPr>
              <a:t>Detecções com eventos potencialmente evitados </a:t>
            </a:r>
            <a:endParaRPr lang="pt-BR" sz="14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F0989021-6DAA-162D-9B0B-1237B23F5E67}"/>
              </a:ext>
            </a:extLst>
          </p:cNvPr>
          <p:cNvSpPr txBox="1"/>
          <p:nvPr/>
        </p:nvSpPr>
        <p:spPr>
          <a:xfrm>
            <a:off x="4091846" y="3904610"/>
            <a:ext cx="188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6600"/>
                </a:solidFill>
                <a:latin typeface="Congenial" panose="02000503040000020004" pitchFamily="2" charset="0"/>
              </a:rPr>
              <a:t>Prevenção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90506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38E20-FB74-8F6C-C0B6-415D9BE8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77698858-D1BE-91A4-3D9D-2654A89E8BDD}"/>
              </a:ext>
            </a:extLst>
          </p:cNvPr>
          <p:cNvSpPr/>
          <p:nvPr/>
        </p:nvSpPr>
        <p:spPr>
          <a:xfrm>
            <a:off x="5200650" y="4842576"/>
            <a:ext cx="7581781" cy="358390"/>
          </a:xfrm>
          <a:custGeom>
            <a:avLst/>
            <a:gdLst/>
            <a:ahLst/>
            <a:cxnLst/>
            <a:rect l="l" t="t" r="r" b="b"/>
            <a:pathLst>
              <a:path w="22611810" h="8337307">
                <a:moveTo>
                  <a:pt x="0" y="0"/>
                </a:moveTo>
                <a:lnTo>
                  <a:pt x="22611810" y="0"/>
                </a:lnTo>
                <a:lnTo>
                  <a:pt x="22611810" y="8337307"/>
                </a:lnTo>
                <a:lnTo>
                  <a:pt x="0" y="8337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88"/>
            </a:stretch>
          </a:blipFill>
        </p:spPr>
        <p:txBody>
          <a:bodyPr/>
          <a:lstStyle/>
          <a:p>
            <a:endParaRPr lang="pt-BR" sz="297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379AB88D-DA06-7FEC-172F-3C774DA3D531}"/>
              </a:ext>
            </a:extLst>
          </p:cNvPr>
          <p:cNvGrpSpPr/>
          <p:nvPr/>
        </p:nvGrpSpPr>
        <p:grpSpPr>
          <a:xfrm rot="-5400000">
            <a:off x="-3969810" y="1078754"/>
            <a:ext cx="3126490" cy="5117933"/>
            <a:chOff x="0" y="0"/>
            <a:chExt cx="660400" cy="10974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4A9F6A5-CCC5-53E6-473B-686BBF193DBA}"/>
                </a:ext>
              </a:extLst>
            </p:cNvPr>
            <p:cNvSpPr/>
            <p:nvPr/>
          </p:nvSpPr>
          <p:spPr>
            <a:xfrm>
              <a:off x="0" y="0"/>
              <a:ext cx="660400" cy="1097497"/>
            </a:xfrm>
            <a:custGeom>
              <a:avLst/>
              <a:gdLst/>
              <a:ahLst/>
              <a:cxnLst/>
              <a:rect l="l" t="t" r="r" b="b"/>
              <a:pathLst>
                <a:path w="660400" h="109749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4826"/>
                  </a:cubicBezTo>
                  <a:lnTo>
                    <a:pt x="660400" y="1097497"/>
                  </a:lnTo>
                  <a:lnTo>
                    <a:pt x="0" y="1097497"/>
                  </a:lnTo>
                  <a:lnTo>
                    <a:pt x="0" y="33539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B25"/>
            </a:solid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4A05E08-E02D-D7B7-825D-6D25D752EE81}"/>
                </a:ext>
              </a:extLst>
            </p:cNvPr>
            <p:cNvSpPr txBox="1"/>
            <p:nvPr/>
          </p:nvSpPr>
          <p:spPr>
            <a:xfrm>
              <a:off x="0" y="-158750"/>
              <a:ext cx="660400" cy="1256247"/>
            </a:xfrm>
            <a:prstGeom prst="rect">
              <a:avLst/>
            </a:prstGeom>
          </p:spPr>
          <p:txBody>
            <a:bodyPr lIns="19050" tIns="19050" rIns="19050" bIns="19050" rtlCol="0" anchor="ctr"/>
            <a:lstStyle/>
            <a:p>
              <a:pPr algn="ctr">
                <a:lnSpc>
                  <a:spcPts val="2156"/>
                </a:lnSpc>
              </a:pPr>
              <a:endParaRPr sz="297"/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0C3FEE65-6B55-E7E4-6642-C23B3A5E9D02}"/>
              </a:ext>
            </a:extLst>
          </p:cNvPr>
          <p:cNvGrpSpPr/>
          <p:nvPr/>
        </p:nvGrpSpPr>
        <p:grpSpPr>
          <a:xfrm>
            <a:off x="7243281" y="228600"/>
            <a:ext cx="1698880" cy="618855"/>
            <a:chOff x="0" y="0"/>
            <a:chExt cx="6040463" cy="220037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3D8D6BA2-845F-7BF9-2116-2BD5274C08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728"/>
              <a:ext cx="1201616" cy="1024706"/>
              <a:chOff x="0" y="0"/>
              <a:chExt cx="731520" cy="62382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7BD6ED05-9CA6-C880-E36E-CB7B35DB380E}"/>
                  </a:ext>
                </a:extLst>
              </p:cNvPr>
              <p:cNvSpPr/>
              <p:nvPr/>
            </p:nvSpPr>
            <p:spPr>
              <a:xfrm>
                <a:off x="305689" y="63627"/>
                <a:ext cx="87503" cy="247904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7904">
                    <a:moveTo>
                      <a:pt x="0" y="247904"/>
                    </a:moveTo>
                    <a:lnTo>
                      <a:pt x="87503" y="2479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9F4F33DD-AB0E-E8B8-A40A-779182636BCB}"/>
                  </a:ext>
                </a:extLst>
              </p:cNvPr>
              <p:cNvSpPr/>
              <p:nvPr/>
            </p:nvSpPr>
            <p:spPr>
              <a:xfrm>
                <a:off x="305689" y="310134"/>
                <a:ext cx="87503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87503" h="248031">
                    <a:moveTo>
                      <a:pt x="0" y="0"/>
                    </a:moveTo>
                    <a:lnTo>
                      <a:pt x="87503" y="0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7EF8FD85-F3EC-113A-1B03-A831FF727948}"/>
                  </a:ext>
                </a:extLst>
              </p:cNvPr>
              <p:cNvSpPr/>
              <p:nvPr/>
            </p:nvSpPr>
            <p:spPr>
              <a:xfrm>
                <a:off x="414655" y="63500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0"/>
                    </a:moveTo>
                    <a:lnTo>
                      <a:pt x="0" y="0"/>
                    </a:lnTo>
                    <a:cubicBezTo>
                      <a:pt x="0" y="0"/>
                      <a:pt x="0" y="127"/>
                      <a:pt x="0" y="127"/>
                    </a:cubicBezTo>
                    <a:lnTo>
                      <a:pt x="54864" y="176149"/>
                    </a:lnTo>
                    <a:lnTo>
                      <a:pt x="109728" y="127"/>
                    </a:lnTo>
                    <a:lnTo>
                      <a:pt x="109728" y="127"/>
                    </a:lnTo>
                    <a:cubicBezTo>
                      <a:pt x="109728" y="0"/>
                      <a:pt x="109728" y="0"/>
                      <a:pt x="109728" y="0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66ABBE3B-C135-F665-852B-0BA0B1716B24}"/>
                  </a:ext>
                </a:extLst>
              </p:cNvPr>
              <p:cNvSpPr/>
              <p:nvPr/>
            </p:nvSpPr>
            <p:spPr>
              <a:xfrm>
                <a:off x="545465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0"/>
                    </a:moveTo>
                    <a:cubicBezTo>
                      <a:pt x="87884" y="0"/>
                      <a:pt x="87884" y="0"/>
                      <a:pt x="87884" y="127"/>
                    </a:cubicBezTo>
                    <a:lnTo>
                      <a:pt x="87884" y="127"/>
                    </a:lnTo>
                    <a:lnTo>
                      <a:pt x="0" y="248031"/>
                    </a:lnTo>
                    <a:lnTo>
                      <a:pt x="122555" y="248031"/>
                    </a:lnTo>
                    <a:lnTo>
                      <a:pt x="122555" y="127"/>
                    </a:lnTo>
                    <a:lnTo>
                      <a:pt x="122555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DBE1D25C-FD72-3914-454C-06A3774B7072}"/>
                  </a:ext>
                </a:extLst>
              </p:cNvPr>
              <p:cNvSpPr/>
              <p:nvPr/>
            </p:nvSpPr>
            <p:spPr>
              <a:xfrm>
                <a:off x="545465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87884" y="248031"/>
                    </a:moveTo>
                    <a:cubicBezTo>
                      <a:pt x="87884" y="248031"/>
                      <a:pt x="87884" y="248031"/>
                      <a:pt x="87884" y="248031"/>
                    </a:cubicBezTo>
                    <a:lnTo>
                      <a:pt x="87884" y="248031"/>
                    </a:lnTo>
                    <a:lnTo>
                      <a:pt x="0" y="0"/>
                    </a:lnTo>
                    <a:lnTo>
                      <a:pt x="122555" y="0"/>
                    </a:lnTo>
                    <a:lnTo>
                      <a:pt x="122555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13F8FFF4-0556-2FFD-FF71-BBDECF7449B1}"/>
                  </a:ext>
                </a:extLst>
              </p:cNvPr>
              <p:cNvSpPr/>
              <p:nvPr/>
            </p:nvSpPr>
            <p:spPr>
              <a:xfrm>
                <a:off x="272669" y="310261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248031"/>
                    </a:moveTo>
                    <a:cubicBezTo>
                      <a:pt x="34671" y="248031"/>
                      <a:pt x="34671" y="248031"/>
                      <a:pt x="34671" y="248031"/>
                    </a:cubicBezTo>
                    <a:lnTo>
                      <a:pt x="34671" y="248031"/>
                    </a:lnTo>
                    <a:lnTo>
                      <a:pt x="122555" y="0"/>
                    </a:lnTo>
                    <a:lnTo>
                      <a:pt x="0" y="0"/>
                    </a:lnTo>
                    <a:lnTo>
                      <a:pt x="0" y="248031"/>
                    </a:lnTo>
                    <a:lnTo>
                      <a:pt x="0" y="248031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52960DC2-0965-B0FB-92B9-FAFAAD11C45F}"/>
                  </a:ext>
                </a:extLst>
              </p:cNvPr>
              <p:cNvSpPr/>
              <p:nvPr/>
            </p:nvSpPr>
            <p:spPr>
              <a:xfrm>
                <a:off x="272669" y="63500"/>
                <a:ext cx="122555" cy="248031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248031">
                    <a:moveTo>
                      <a:pt x="34671" y="0"/>
                    </a:moveTo>
                    <a:cubicBezTo>
                      <a:pt x="34671" y="0"/>
                      <a:pt x="34671" y="0"/>
                      <a:pt x="34671" y="127"/>
                    </a:cubicBezTo>
                    <a:lnTo>
                      <a:pt x="34671" y="127"/>
                    </a:lnTo>
                    <a:lnTo>
                      <a:pt x="122555" y="248031"/>
                    </a:lnTo>
                    <a:lnTo>
                      <a:pt x="0" y="248031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A5B3602D-91FF-A5F7-92C8-E8AA4224AC28}"/>
                  </a:ext>
                </a:extLst>
              </p:cNvPr>
              <p:cNvSpPr/>
              <p:nvPr/>
            </p:nvSpPr>
            <p:spPr>
              <a:xfrm>
                <a:off x="414655" y="384175"/>
                <a:ext cx="109855" cy="176149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76149">
                    <a:moveTo>
                      <a:pt x="109855" y="176149"/>
                    </a:moveTo>
                    <a:lnTo>
                      <a:pt x="0" y="176149"/>
                    </a:lnTo>
                    <a:cubicBezTo>
                      <a:pt x="0" y="176149"/>
                      <a:pt x="0" y="176022"/>
                      <a:pt x="0" y="176022"/>
                    </a:cubicBezTo>
                    <a:lnTo>
                      <a:pt x="54864" y="0"/>
                    </a:lnTo>
                    <a:lnTo>
                      <a:pt x="109728" y="176022"/>
                    </a:lnTo>
                    <a:lnTo>
                      <a:pt x="109728" y="176022"/>
                    </a:lnTo>
                    <a:cubicBezTo>
                      <a:pt x="109728" y="176149"/>
                      <a:pt x="109728" y="176149"/>
                      <a:pt x="109728" y="176149"/>
                    </a:cubicBezTo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4FEA15B5-88A0-83E9-DAB0-489DB306180D}"/>
                  </a:ext>
                </a:extLst>
              </p:cNvPr>
              <p:cNvSpPr/>
              <p:nvPr/>
            </p:nvSpPr>
            <p:spPr>
              <a:xfrm>
                <a:off x="63500" y="63500"/>
                <a:ext cx="114427" cy="494919"/>
              </a:xfrm>
              <a:custGeom>
                <a:avLst/>
                <a:gdLst/>
                <a:ahLst/>
                <a:cxnLst/>
                <a:rect l="l" t="t" r="r" b="b"/>
                <a:pathLst>
                  <a:path w="114427" h="494919">
                    <a:moveTo>
                      <a:pt x="0" y="0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0" y="494919"/>
                    </a:lnTo>
                    <a:lnTo>
                      <a:pt x="114427" y="494919"/>
                    </a:lnTo>
                    <a:lnTo>
                      <a:pt x="114427" y="0"/>
                    </a:lnTo>
                    <a:close/>
                  </a:path>
                </a:pathLst>
              </a:custGeom>
              <a:solidFill>
                <a:srgbClr val="EC5D3B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C4D7947B-DE27-FB1D-A24C-FF3186BD5D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4" y="1383978"/>
              <a:ext cx="2053681" cy="816395"/>
              <a:chOff x="0" y="0"/>
              <a:chExt cx="1270559" cy="505079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4F41789E-11C7-83F9-9CA0-58B613402388}"/>
                  </a:ext>
                </a:extLst>
              </p:cNvPr>
              <p:cNvSpPr/>
              <p:nvPr/>
            </p:nvSpPr>
            <p:spPr>
              <a:xfrm>
                <a:off x="63500" y="63500"/>
                <a:ext cx="346964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346964" h="370332">
                    <a:moveTo>
                      <a:pt x="0" y="7747"/>
                    </a:moveTo>
                    <a:lnTo>
                      <a:pt x="105283" y="7747"/>
                    </a:lnTo>
                    <a:lnTo>
                      <a:pt x="105283" y="57150"/>
                    </a:lnTo>
                    <a:cubicBezTo>
                      <a:pt x="135763" y="14732"/>
                      <a:pt x="173863" y="0"/>
                      <a:pt x="217678" y="0"/>
                    </a:cubicBezTo>
                    <a:cubicBezTo>
                      <a:pt x="319405" y="0"/>
                      <a:pt x="346964" y="81153"/>
                      <a:pt x="346964" y="173101"/>
                    </a:cubicBezTo>
                    <a:lnTo>
                      <a:pt x="346964" y="370332"/>
                    </a:lnTo>
                    <a:lnTo>
                      <a:pt x="241681" y="370332"/>
                    </a:lnTo>
                    <a:lnTo>
                      <a:pt x="241681" y="175260"/>
                    </a:lnTo>
                    <a:cubicBezTo>
                      <a:pt x="241681" y="125095"/>
                      <a:pt x="223266" y="86868"/>
                      <a:pt x="174498" y="86868"/>
                    </a:cubicBezTo>
                    <a:cubicBezTo>
                      <a:pt x="125730" y="86868"/>
                      <a:pt x="105156" y="125730"/>
                      <a:pt x="105156" y="175895"/>
                    </a:cubicBezTo>
                    <a:lnTo>
                      <a:pt x="105156" y="370332"/>
                    </a:lnTo>
                    <a:lnTo>
                      <a:pt x="0" y="3703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2F65647E-6A66-1D31-592F-F1891B7F3691}"/>
                  </a:ext>
                </a:extLst>
              </p:cNvPr>
              <p:cNvSpPr/>
              <p:nvPr/>
            </p:nvSpPr>
            <p:spPr>
              <a:xfrm>
                <a:off x="471297" y="63500"/>
                <a:ext cx="398653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98653" h="378079">
                    <a:moveTo>
                      <a:pt x="199263" y="0"/>
                    </a:moveTo>
                    <a:cubicBezTo>
                      <a:pt x="305308" y="0"/>
                      <a:pt x="398653" y="76327"/>
                      <a:pt x="398653" y="188722"/>
                    </a:cubicBezTo>
                    <a:cubicBezTo>
                      <a:pt x="398653" y="301752"/>
                      <a:pt x="305308" y="378079"/>
                      <a:pt x="199390" y="378079"/>
                    </a:cubicBezTo>
                    <a:cubicBezTo>
                      <a:pt x="94107" y="378079"/>
                      <a:pt x="127" y="302514"/>
                      <a:pt x="127" y="188722"/>
                    </a:cubicBezTo>
                    <a:cubicBezTo>
                      <a:pt x="0" y="75565"/>
                      <a:pt x="93980" y="0"/>
                      <a:pt x="199263" y="0"/>
                    </a:cubicBezTo>
                    <a:moveTo>
                      <a:pt x="199263" y="287655"/>
                    </a:moveTo>
                    <a:cubicBezTo>
                      <a:pt x="251587" y="287655"/>
                      <a:pt x="296037" y="245237"/>
                      <a:pt x="296037" y="188722"/>
                    </a:cubicBezTo>
                    <a:cubicBezTo>
                      <a:pt x="296037" y="132842"/>
                      <a:pt x="251587" y="90424"/>
                      <a:pt x="199263" y="90424"/>
                    </a:cubicBezTo>
                    <a:cubicBezTo>
                      <a:pt x="147701" y="90424"/>
                      <a:pt x="102489" y="132080"/>
                      <a:pt x="102489" y="188722"/>
                    </a:cubicBezTo>
                    <a:cubicBezTo>
                      <a:pt x="102489" y="245872"/>
                      <a:pt x="147701" y="287655"/>
                      <a:pt x="199263" y="287655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6AE68B6C-A829-F3A7-0AD3-96ECF7D35C5E}"/>
                  </a:ext>
                </a:extLst>
              </p:cNvPr>
              <p:cNvSpPr/>
              <p:nvPr/>
            </p:nvSpPr>
            <p:spPr>
              <a:xfrm>
                <a:off x="906526" y="63500"/>
                <a:ext cx="300482" cy="378079"/>
              </a:xfrm>
              <a:custGeom>
                <a:avLst/>
                <a:gdLst/>
                <a:ahLst/>
                <a:cxnLst/>
                <a:rect l="l" t="t" r="r" b="b"/>
                <a:pathLst>
                  <a:path w="300482" h="378079">
                    <a:moveTo>
                      <a:pt x="76454" y="242316"/>
                    </a:moveTo>
                    <a:cubicBezTo>
                      <a:pt x="86995" y="284099"/>
                      <a:pt x="123825" y="296799"/>
                      <a:pt x="152781" y="296799"/>
                    </a:cubicBezTo>
                    <a:cubicBezTo>
                      <a:pt x="176022" y="296799"/>
                      <a:pt x="200152" y="287655"/>
                      <a:pt x="200152" y="269240"/>
                    </a:cubicBezTo>
                    <a:cubicBezTo>
                      <a:pt x="200152" y="257175"/>
                      <a:pt x="193040" y="248666"/>
                      <a:pt x="173355" y="241681"/>
                    </a:cubicBezTo>
                    <a:lnTo>
                      <a:pt x="109728" y="214757"/>
                    </a:lnTo>
                    <a:cubicBezTo>
                      <a:pt x="23495" y="184404"/>
                      <a:pt x="19304" y="127127"/>
                      <a:pt x="19304" y="110871"/>
                    </a:cubicBezTo>
                    <a:cubicBezTo>
                      <a:pt x="19177" y="38100"/>
                      <a:pt x="83566" y="0"/>
                      <a:pt x="161290" y="0"/>
                    </a:cubicBezTo>
                    <a:cubicBezTo>
                      <a:pt x="202946" y="0"/>
                      <a:pt x="258064" y="11303"/>
                      <a:pt x="291973" y="76200"/>
                    </a:cubicBezTo>
                    <a:lnTo>
                      <a:pt x="210693" y="113792"/>
                    </a:lnTo>
                    <a:cubicBezTo>
                      <a:pt x="201549" y="84709"/>
                      <a:pt x="175387" y="79121"/>
                      <a:pt x="159131" y="79121"/>
                    </a:cubicBezTo>
                    <a:cubicBezTo>
                      <a:pt x="139319" y="79121"/>
                      <a:pt x="118872" y="90424"/>
                      <a:pt x="118872" y="108839"/>
                    </a:cubicBezTo>
                    <a:cubicBezTo>
                      <a:pt x="118872" y="124333"/>
                      <a:pt x="134366" y="132842"/>
                      <a:pt x="152781" y="139827"/>
                    </a:cubicBezTo>
                    <a:lnTo>
                      <a:pt x="207137" y="161036"/>
                    </a:lnTo>
                    <a:cubicBezTo>
                      <a:pt x="292735" y="185801"/>
                      <a:pt x="300482" y="241681"/>
                      <a:pt x="300482" y="265684"/>
                    </a:cubicBezTo>
                    <a:cubicBezTo>
                      <a:pt x="300482" y="339852"/>
                      <a:pt x="231902" y="378079"/>
                      <a:pt x="152019" y="378079"/>
                    </a:cubicBezTo>
                    <a:cubicBezTo>
                      <a:pt x="98298" y="378079"/>
                      <a:pt x="24765" y="361061"/>
                      <a:pt x="0" y="2854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297"/>
              </a:p>
            </p:txBody>
          </p:sp>
        </p:grp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956FE6C0-4F2F-31B7-985D-449C22741E64}"/>
                </a:ext>
              </a:extLst>
            </p:cNvPr>
            <p:cNvSpPr/>
            <p:nvPr/>
          </p:nvSpPr>
          <p:spPr>
            <a:xfrm>
              <a:off x="1357374" y="0"/>
              <a:ext cx="3165153" cy="1056354"/>
            </a:xfrm>
            <a:custGeom>
              <a:avLst/>
              <a:gdLst/>
              <a:ahLst/>
              <a:cxnLst/>
              <a:rect l="l" t="t" r="r" b="b"/>
              <a:pathLst>
                <a:path w="3165153" h="1056354">
                  <a:moveTo>
                    <a:pt x="0" y="0"/>
                  </a:moveTo>
                  <a:lnTo>
                    <a:pt x="3165152" y="0"/>
                  </a:lnTo>
                  <a:lnTo>
                    <a:pt x="3165152" y="1056354"/>
                  </a:lnTo>
                  <a:lnTo>
                    <a:pt x="0" y="105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97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408631AE-3BB8-192B-3776-180F5C56F7AC}"/>
                </a:ext>
              </a:extLst>
            </p:cNvPr>
            <p:cNvSpPr/>
            <p:nvPr/>
          </p:nvSpPr>
          <p:spPr>
            <a:xfrm>
              <a:off x="2256121" y="1144018"/>
              <a:ext cx="3784342" cy="1056354"/>
            </a:xfrm>
            <a:custGeom>
              <a:avLst/>
              <a:gdLst/>
              <a:ahLst/>
              <a:cxnLst/>
              <a:rect l="l" t="t" r="r" b="b"/>
              <a:pathLst>
                <a:path w="3784342" h="1056354">
                  <a:moveTo>
                    <a:pt x="0" y="0"/>
                  </a:moveTo>
                  <a:lnTo>
                    <a:pt x="3784342" y="0"/>
                  </a:lnTo>
                  <a:lnTo>
                    <a:pt x="3784342" y="1056355"/>
                  </a:lnTo>
                  <a:lnTo>
                    <a:pt x="0" y="105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297"/>
            </a:p>
          </p:txBody>
        </p:sp>
      </p:grpSp>
      <p:sp>
        <p:nvSpPr>
          <p:cNvPr id="2" name="Google Shape;110;p35">
            <a:extLst>
              <a:ext uri="{FF2B5EF4-FFF2-40B4-BE49-F238E27FC236}">
                <a16:creationId xmlns:a16="http://schemas.microsoft.com/office/drawing/2014/main" id="{14750960-7715-929C-F9CD-47200ADA35B5}"/>
              </a:ext>
            </a:extLst>
          </p:cNvPr>
          <p:cNvSpPr txBox="1"/>
          <p:nvPr/>
        </p:nvSpPr>
        <p:spPr>
          <a:xfrm>
            <a:off x="609600" y="34081"/>
            <a:ext cx="6400799" cy="70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3" rIns="0" bIns="0" anchor="t" anchorCtr="0">
            <a:spAutoFit/>
          </a:bodyPr>
          <a:lstStyle/>
          <a:p>
            <a:pPr marL="4763" marR="1905" algn="ctr">
              <a:lnSpc>
                <a:spcPct val="120000"/>
              </a:lnSpc>
              <a:buClr>
                <a:srgbClr val="000000"/>
              </a:buClr>
              <a:buSzPts val="1400"/>
            </a:pPr>
            <a:r>
              <a:rPr lang="pt-BR" sz="3750" b="1" dirty="0">
                <a:solidFill>
                  <a:schemeClr val="l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Tratamento dos desvios</a:t>
            </a:r>
            <a:endParaRPr sz="3750" b="1" dirty="0">
              <a:solidFill>
                <a:schemeClr val="l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46E3F129-F2F2-6D24-83F3-FA8D29F681C6}"/>
              </a:ext>
            </a:extLst>
          </p:cNvPr>
          <p:cNvSpPr/>
          <p:nvPr/>
        </p:nvSpPr>
        <p:spPr>
          <a:xfrm>
            <a:off x="-2438400" y="-2034857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97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E49D1C47-2944-F248-0C06-F694EBC61070}"/>
              </a:ext>
            </a:extLst>
          </p:cNvPr>
          <p:cNvSpPr txBox="1"/>
          <p:nvPr/>
        </p:nvSpPr>
        <p:spPr>
          <a:xfrm>
            <a:off x="1219200" y="823329"/>
            <a:ext cx="7462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Poppins"/>
                <a:cs typeface="Poppins"/>
              </a:rPr>
              <a:t>Diretrizes Básicas Unificada – Método de Verificação</a:t>
            </a:r>
            <a:endParaRPr lang="pt-BR" sz="14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6D798D7-2501-22FA-4FE8-797266ABCFB9}"/>
              </a:ext>
            </a:extLst>
          </p:cNvPr>
          <p:cNvSpPr txBox="1"/>
          <p:nvPr/>
        </p:nvSpPr>
        <p:spPr>
          <a:xfrm>
            <a:off x="329790" y="1324217"/>
            <a:ext cx="8509410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Nos últimos 12 meses </a:t>
            </a: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ago</a:t>
            </a: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/24 a </a:t>
            </a: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jul</a:t>
            </a: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/25 foram aplicados 1456 Testes de Eficiência por Oportunidades ( onde houve desvio ), sendo assim foram geradas 2440 ações para tratativa dos desvios.</a:t>
            </a:r>
          </a:p>
          <a:p>
            <a:pPr lvl="0" algn="just">
              <a:spcAft>
                <a:spcPts val="800"/>
              </a:spcAft>
              <a:tabLst>
                <a:tab pos="457200" algn="l"/>
              </a:tabLst>
            </a:pP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marL="171450" lvl="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Capacitação;</a:t>
            </a:r>
          </a:p>
          <a:p>
            <a:pPr marL="171450" lvl="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Revisão de Procedimentos (Padronização);</a:t>
            </a:r>
          </a:p>
          <a:p>
            <a:pPr marL="171450" lvl="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Kaizens</a:t>
            </a: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marL="171450" lvl="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Aquisição de recursos;</a:t>
            </a:r>
          </a:p>
          <a:p>
            <a:pPr marL="171450" lvl="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Melhoria no Ambiente;</a:t>
            </a:r>
          </a:p>
          <a:p>
            <a:pPr marL="171450" lvl="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Ajuste de Rotina;</a:t>
            </a:r>
          </a:p>
        </p:txBody>
      </p:sp>
      <p:pic>
        <p:nvPicPr>
          <p:cNvPr id="59" name="Imagem 58" descr="Diagrama&#10;&#10;O conteúdo gerado por IA pode estar incorreto.">
            <a:extLst>
              <a:ext uri="{FF2B5EF4-FFF2-40B4-BE49-F238E27FC236}">
                <a16:creationId xmlns:a16="http://schemas.microsoft.com/office/drawing/2014/main" id="{08E6AC3A-6CA1-47A8-40BE-4270DA7CFC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833016" y="2844273"/>
            <a:ext cx="1801251" cy="1542367"/>
          </a:xfrm>
          <a:prstGeom prst="rect">
            <a:avLst/>
          </a:prstGeom>
        </p:spPr>
      </p:pic>
      <p:sp>
        <p:nvSpPr>
          <p:cNvPr id="65" name="CaixaDeTexto 64">
            <a:extLst>
              <a:ext uri="{FF2B5EF4-FFF2-40B4-BE49-F238E27FC236}">
                <a16:creationId xmlns:a16="http://schemas.microsoft.com/office/drawing/2014/main" id="{65817938-83FB-1074-0FD8-18F9B0A34308}"/>
              </a:ext>
            </a:extLst>
          </p:cNvPr>
          <p:cNvSpPr txBox="1"/>
          <p:nvPr/>
        </p:nvSpPr>
        <p:spPr>
          <a:xfrm>
            <a:off x="6639583" y="2898664"/>
            <a:ext cx="23834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P – Planejamento do </a:t>
            </a:r>
            <a:r>
              <a:rPr lang="pt-BR" sz="1200" dirty="0" err="1">
                <a:solidFill>
                  <a:schemeClr val="bg1"/>
                </a:solidFill>
                <a:latin typeface="Poppins"/>
                <a:cs typeface="Poppins"/>
              </a:rPr>
              <a:t>Check</a:t>
            </a:r>
            <a:endParaRPr lang="pt-BR" sz="1200" dirty="0">
              <a:solidFill>
                <a:schemeClr val="bg1"/>
              </a:solidFill>
              <a:latin typeface="Poppins"/>
              <a:cs typeface="Poppins"/>
            </a:endParaRPr>
          </a:p>
          <a:p>
            <a:pPr lvl="0" algn="just">
              <a:spcAft>
                <a:spcPts val="800"/>
              </a:spcAft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D – Executar e coletar dados</a:t>
            </a:r>
          </a:p>
          <a:p>
            <a:pPr lvl="0" algn="just">
              <a:spcAft>
                <a:spcPts val="800"/>
              </a:spcAft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C – Checar  e bloquear se necessário</a:t>
            </a:r>
          </a:p>
          <a:p>
            <a:pPr lvl="0" algn="just">
              <a:spcAft>
                <a:spcPts val="800"/>
              </a:spcAft>
              <a:tabLst>
                <a:tab pos="457200" algn="l"/>
              </a:tabLst>
            </a:pPr>
            <a:r>
              <a:rPr lang="pt-BR" sz="1200" dirty="0">
                <a:solidFill>
                  <a:schemeClr val="bg1"/>
                </a:solidFill>
                <a:latin typeface="Poppins"/>
                <a:cs typeface="Poppins"/>
              </a:rPr>
              <a:t>A – Padronizar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BA5E6B06-3156-91F5-8A66-DE59F29F0D1B}"/>
              </a:ext>
            </a:extLst>
          </p:cNvPr>
          <p:cNvSpPr txBox="1"/>
          <p:nvPr/>
        </p:nvSpPr>
        <p:spPr>
          <a:xfrm>
            <a:off x="874812" y="4223080"/>
            <a:ext cx="4325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6600"/>
                </a:solidFill>
                <a:latin typeface="Congenial" panose="02000503040000020004" pitchFamily="2" charset="0"/>
              </a:rPr>
              <a:t>Cultura Operacional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481237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40ed6a7-0f03-43d9-901d-02d4a7e408aa}" enabled="1" method="Privileged" siteId="{7893571b-6c2c-4cef-b4da-7d4b266a062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14542</TotalTime>
  <Words>711</Words>
  <Application>Microsoft Office PowerPoint</Application>
  <PresentationFormat>Apresentação na tela (16:9)</PresentationFormat>
  <Paragraphs>111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5" baseType="lpstr">
      <vt:lpstr>Times New Roman</vt:lpstr>
      <vt:lpstr>Congenial</vt:lpstr>
      <vt:lpstr>Aptos</vt:lpstr>
      <vt:lpstr>Symbol</vt:lpstr>
      <vt:lpstr>Poppins</vt:lpstr>
      <vt:lpstr>Segoe Sans</vt:lpstr>
      <vt:lpstr>Montserrat</vt:lpstr>
      <vt:lpstr>Calibri</vt:lpstr>
      <vt:lpstr>Open Sans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Mídia Kit Brasil nos Trilhos 2025 - Arquivo 0? - PTG - v12</dc:title>
  <dc:creator>Leonardo Palhano</dc:creator>
  <cp:lastModifiedBy>Leonardo Palhano</cp:lastModifiedBy>
  <cp:revision>30</cp:revision>
  <dcterms:created xsi:type="dcterms:W3CDTF">2006-08-16T00:00:00Z</dcterms:created>
  <dcterms:modified xsi:type="dcterms:W3CDTF">2025-09-25T11:59:21Z</dcterms:modified>
  <dc:identifier>DAGvedXSLOg</dc:identifier>
</cp:coreProperties>
</file>